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 id="2147483943" r:id="rId2"/>
  </p:sldMasterIdLst>
  <p:notesMasterIdLst>
    <p:notesMasterId r:id="rId43"/>
  </p:notesMasterIdLst>
  <p:handoutMasterIdLst>
    <p:handoutMasterId r:id="rId44"/>
  </p:handoutMasterIdLst>
  <p:sldIdLst>
    <p:sldId id="394" r:id="rId3"/>
    <p:sldId id="643" r:id="rId4"/>
    <p:sldId id="644" r:id="rId5"/>
    <p:sldId id="404" r:id="rId6"/>
    <p:sldId id="525" r:id="rId7"/>
    <p:sldId id="435" r:id="rId8"/>
    <p:sldId id="306" r:id="rId9"/>
    <p:sldId id="442" r:id="rId10"/>
    <p:sldId id="472" r:id="rId11"/>
    <p:sldId id="434" r:id="rId12"/>
    <p:sldId id="436" r:id="rId13"/>
    <p:sldId id="443" r:id="rId14"/>
    <p:sldId id="440" r:id="rId15"/>
    <p:sldId id="439" r:id="rId16"/>
    <p:sldId id="468" r:id="rId17"/>
    <p:sldId id="444" r:id="rId18"/>
    <p:sldId id="445" r:id="rId19"/>
    <p:sldId id="446" r:id="rId20"/>
    <p:sldId id="447" r:id="rId21"/>
    <p:sldId id="300" r:id="rId22"/>
    <p:sldId id="646" r:id="rId23"/>
    <p:sldId id="448" r:id="rId24"/>
    <p:sldId id="449" r:id="rId25"/>
    <p:sldId id="518" r:id="rId26"/>
    <p:sldId id="450" r:id="rId27"/>
    <p:sldId id="645" r:id="rId28"/>
    <p:sldId id="451" r:id="rId29"/>
    <p:sldId id="461" r:id="rId30"/>
    <p:sldId id="462" r:id="rId31"/>
    <p:sldId id="452" r:id="rId32"/>
    <p:sldId id="471" r:id="rId33"/>
    <p:sldId id="455" r:id="rId34"/>
    <p:sldId id="307" r:id="rId35"/>
    <p:sldId id="308" r:id="rId36"/>
    <p:sldId id="309" r:id="rId37"/>
    <p:sldId id="456" r:id="rId38"/>
    <p:sldId id="526" r:id="rId39"/>
    <p:sldId id="256" r:id="rId40"/>
    <p:sldId id="647" r:id="rId41"/>
    <p:sldId id="311"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olyn Ramsey" initials="CR" lastIdx="2" clrIdx="6"/>
  <p:cmAuthor id="1" name="education@realaska.org" initials="e" lastIdx="32" clrIdx="0"/>
  <p:cmAuthor id="2" name="education@realaska.org" initials="e [2]" lastIdx="1" clrIdx="1"/>
  <p:cmAuthor id="3" name="education@realaska.org" initials="e [3]" lastIdx="1" clrIdx="2"/>
  <p:cmAuthor id="4" name="education@realaska.org" initials="e [4]" lastIdx="1" clrIdx="3"/>
  <p:cmAuthor id="5" name="education@realaska.org" initials="e [5]" lastIdx="1" clrIdx="4"/>
  <p:cmAuthor id="6" name="education@realaska.org" initials="e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29B"/>
    <a:srgbClr val="FF00FF"/>
    <a:srgbClr val="FFFFC9"/>
    <a:srgbClr val="FFFFB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91" autoAdjust="0"/>
    <p:restoredTop sz="87500" autoAdjust="0"/>
  </p:normalViewPr>
  <p:slideViewPr>
    <p:cSldViewPr>
      <p:cViewPr varScale="1">
        <p:scale>
          <a:sx n="89" d="100"/>
          <a:sy n="89" d="100"/>
        </p:scale>
        <p:origin x="176" y="344"/>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87" d="100"/>
          <a:sy n="87" d="100"/>
        </p:scale>
        <p:origin x="-190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im\Desktop\DOE%20presentation%20Feb%2029\graphs%20and%20table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Sheet1!$S$87</c:f>
              <c:strCache>
                <c:ptCount val="1"/>
                <c:pt idx="0">
                  <c:v>Years</c:v>
                </c:pt>
              </c:strCache>
            </c:strRef>
          </c:tx>
          <c:invertIfNegative val="0"/>
          <c:cat>
            <c:strRef>
              <c:f>Sheet1!$T$86:$W$86</c:f>
              <c:strCache>
                <c:ptCount val="4"/>
                <c:pt idx="0">
                  <c:v>Lighting</c:v>
                </c:pt>
                <c:pt idx="1">
                  <c:v>HVAC (boiler)</c:v>
                </c:pt>
                <c:pt idx="2">
                  <c:v>Setback Thermostats</c:v>
                </c:pt>
                <c:pt idx="3">
                  <c:v>Envelope</c:v>
                </c:pt>
              </c:strCache>
            </c:strRef>
          </c:cat>
          <c:val>
            <c:numRef>
              <c:f>Sheet1!$T$87:$W$87</c:f>
              <c:numCache>
                <c:formatCode>General</c:formatCode>
                <c:ptCount val="4"/>
                <c:pt idx="0">
                  <c:v>4</c:v>
                </c:pt>
                <c:pt idx="1">
                  <c:v>15</c:v>
                </c:pt>
                <c:pt idx="2">
                  <c:v>1</c:v>
                </c:pt>
                <c:pt idx="3">
                  <c:v>20</c:v>
                </c:pt>
              </c:numCache>
            </c:numRef>
          </c:val>
          <c:extLst>
            <c:ext xmlns:c16="http://schemas.microsoft.com/office/drawing/2014/chart" uri="{C3380CC4-5D6E-409C-BE32-E72D297353CC}">
              <c16:uniqueId val="{00000000-2FDA-B646-B57B-BBE064C1CDFD}"/>
            </c:ext>
          </c:extLst>
        </c:ser>
        <c:dLbls>
          <c:showLegendKey val="0"/>
          <c:showVal val="0"/>
          <c:showCatName val="0"/>
          <c:showSerName val="0"/>
          <c:showPercent val="0"/>
          <c:showBubbleSize val="0"/>
        </c:dLbls>
        <c:gapWidth val="150"/>
        <c:axId val="1347081056"/>
        <c:axId val="1347082832"/>
      </c:barChart>
      <c:catAx>
        <c:axId val="1347081056"/>
        <c:scaling>
          <c:orientation val="minMax"/>
        </c:scaling>
        <c:delete val="0"/>
        <c:axPos val="b"/>
        <c:numFmt formatCode="General" sourceLinked="0"/>
        <c:majorTickMark val="out"/>
        <c:minorTickMark val="none"/>
        <c:tickLblPos val="nextTo"/>
        <c:spPr>
          <a:noFill/>
          <a:ln>
            <a:noFill/>
          </a:ln>
        </c:spPr>
        <c:txPr>
          <a:bodyPr/>
          <a:lstStyle/>
          <a:p>
            <a:pPr>
              <a:defRPr sz="1800" b="1"/>
            </a:pPr>
            <a:endParaRPr lang="en-US"/>
          </a:p>
        </c:txPr>
        <c:crossAx val="1347082832"/>
        <c:crosses val="autoZero"/>
        <c:auto val="1"/>
        <c:lblAlgn val="ctr"/>
        <c:lblOffset val="100"/>
        <c:noMultiLvlLbl val="0"/>
      </c:catAx>
      <c:valAx>
        <c:axId val="1347082832"/>
        <c:scaling>
          <c:orientation val="minMax"/>
        </c:scaling>
        <c:delete val="0"/>
        <c:axPos val="l"/>
        <c:majorGridlines/>
        <c:title>
          <c:tx>
            <c:rich>
              <a:bodyPr rot="-5400000" vert="horz"/>
              <a:lstStyle/>
              <a:p>
                <a:pPr>
                  <a:defRPr sz="1800"/>
                </a:pPr>
                <a:r>
                  <a:rPr lang="en-US" sz="1800" dirty="0"/>
                  <a:t>Years</a:t>
                </a:r>
              </a:p>
            </c:rich>
          </c:tx>
          <c:overlay val="0"/>
        </c:title>
        <c:numFmt formatCode="General" sourceLinked="1"/>
        <c:majorTickMark val="out"/>
        <c:minorTickMark val="none"/>
        <c:tickLblPos val="nextTo"/>
        <c:txPr>
          <a:bodyPr/>
          <a:lstStyle/>
          <a:p>
            <a:pPr>
              <a:defRPr sz="1200" b="1"/>
            </a:pPr>
            <a:endParaRPr lang="en-US"/>
          </a:p>
        </c:txPr>
        <c:crossAx val="1347081056"/>
        <c:crosses val="autoZero"/>
        <c:crossBetween val="between"/>
      </c:valAx>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35CF1-12A6-4976-9E60-567E669F9B74}" type="doc">
      <dgm:prSet loTypeId="urn:microsoft.com/office/officeart/2008/layout/LinedList" loCatId="list" qsTypeId="urn:microsoft.com/office/officeart/2005/8/quickstyle/simple2" qsCatId="simple" csTypeId="urn:microsoft.com/office/officeart/2005/8/colors/accent0_2" csCatId="mainScheme"/>
      <dgm:spPr/>
      <dgm:t>
        <a:bodyPr/>
        <a:lstStyle/>
        <a:p>
          <a:endParaRPr lang="en-US"/>
        </a:p>
      </dgm:t>
    </dgm:pt>
    <dgm:pt modelId="{07562BC2-F8EA-4A33-BA9A-53A4790BC097}">
      <dgm:prSet/>
      <dgm:spPr/>
      <dgm:t>
        <a:bodyPr/>
        <a:lstStyle/>
        <a:p>
          <a:r>
            <a:rPr lang="en-US"/>
            <a:t>You don’t have to be an expert to start saving energy</a:t>
          </a:r>
        </a:p>
      </dgm:t>
    </dgm:pt>
    <dgm:pt modelId="{1C047000-4536-44BF-9152-FF8C18093A5D}" type="parTrans" cxnId="{2C5416BE-79D1-4E92-86D4-3E3D43F2DC76}">
      <dgm:prSet/>
      <dgm:spPr/>
      <dgm:t>
        <a:bodyPr/>
        <a:lstStyle/>
        <a:p>
          <a:endParaRPr lang="en-US"/>
        </a:p>
      </dgm:t>
    </dgm:pt>
    <dgm:pt modelId="{5BCC6D3C-851E-40B8-ADA2-21C7898DBF1C}" type="sibTrans" cxnId="{2C5416BE-79D1-4E92-86D4-3E3D43F2DC76}">
      <dgm:prSet/>
      <dgm:spPr/>
      <dgm:t>
        <a:bodyPr/>
        <a:lstStyle/>
        <a:p>
          <a:endParaRPr lang="en-US"/>
        </a:p>
      </dgm:t>
    </dgm:pt>
    <dgm:pt modelId="{9DF79B5E-5508-4160-ABB9-1E1603DE5EDE}">
      <dgm:prSet/>
      <dgm:spPr/>
      <dgm:t>
        <a:bodyPr/>
        <a:lstStyle/>
        <a:p>
          <a:r>
            <a:rPr lang="en-US" dirty="0"/>
            <a:t>There’s things you can do at little to no cost </a:t>
          </a:r>
        </a:p>
      </dgm:t>
    </dgm:pt>
    <dgm:pt modelId="{570FD238-3AF2-47EB-80AE-B03B7992A812}" type="parTrans" cxnId="{6C0CA69C-3703-42C3-9FF2-8D182B490660}">
      <dgm:prSet/>
      <dgm:spPr/>
      <dgm:t>
        <a:bodyPr/>
        <a:lstStyle/>
        <a:p>
          <a:endParaRPr lang="en-US"/>
        </a:p>
      </dgm:t>
    </dgm:pt>
    <dgm:pt modelId="{AE8B3121-043F-40C7-B5F2-16840ECBFAC9}" type="sibTrans" cxnId="{6C0CA69C-3703-42C3-9FF2-8D182B490660}">
      <dgm:prSet/>
      <dgm:spPr/>
      <dgm:t>
        <a:bodyPr/>
        <a:lstStyle/>
        <a:p>
          <a:endParaRPr lang="en-US"/>
        </a:p>
      </dgm:t>
    </dgm:pt>
    <dgm:pt modelId="{D25AC331-37E3-45AE-8ADB-96CAE67B6F26}">
      <dgm:prSet/>
      <dgm:spPr/>
      <dgm:t>
        <a:bodyPr/>
        <a:lstStyle/>
        <a:p>
          <a:r>
            <a:rPr lang="en-US" dirty="0"/>
            <a:t>Please share with your fellow community members!</a:t>
          </a:r>
        </a:p>
      </dgm:t>
    </dgm:pt>
    <dgm:pt modelId="{169B8C99-8334-4FD0-8A50-EF7F7453FF4F}" type="parTrans" cxnId="{989568C5-6620-43BB-8D86-883C1FD8F296}">
      <dgm:prSet/>
      <dgm:spPr/>
      <dgm:t>
        <a:bodyPr/>
        <a:lstStyle/>
        <a:p>
          <a:endParaRPr lang="en-US"/>
        </a:p>
      </dgm:t>
    </dgm:pt>
    <dgm:pt modelId="{CFF7C5BA-293F-4997-A00E-4BD28C647498}" type="sibTrans" cxnId="{989568C5-6620-43BB-8D86-883C1FD8F296}">
      <dgm:prSet/>
      <dgm:spPr/>
      <dgm:t>
        <a:bodyPr/>
        <a:lstStyle/>
        <a:p>
          <a:endParaRPr lang="en-US"/>
        </a:p>
      </dgm:t>
    </dgm:pt>
    <dgm:pt modelId="{0D11F2D6-63F6-F24D-B790-2D844141A73B}" type="pres">
      <dgm:prSet presAssocID="{C2A35CF1-12A6-4976-9E60-567E669F9B74}" presName="vert0" presStyleCnt="0">
        <dgm:presLayoutVars>
          <dgm:dir/>
          <dgm:animOne val="branch"/>
          <dgm:animLvl val="lvl"/>
        </dgm:presLayoutVars>
      </dgm:prSet>
      <dgm:spPr/>
    </dgm:pt>
    <dgm:pt modelId="{7CA44878-D6C8-5742-AB85-80AFE4811847}" type="pres">
      <dgm:prSet presAssocID="{07562BC2-F8EA-4A33-BA9A-53A4790BC097}" presName="thickLine" presStyleLbl="alignNode1" presStyleIdx="0" presStyleCnt="3"/>
      <dgm:spPr/>
    </dgm:pt>
    <dgm:pt modelId="{50816E66-1318-5A47-82CE-7A457F453011}" type="pres">
      <dgm:prSet presAssocID="{07562BC2-F8EA-4A33-BA9A-53A4790BC097}" presName="horz1" presStyleCnt="0"/>
      <dgm:spPr/>
    </dgm:pt>
    <dgm:pt modelId="{D3F37069-0BD5-AE41-BB32-2FD73A63CE01}" type="pres">
      <dgm:prSet presAssocID="{07562BC2-F8EA-4A33-BA9A-53A4790BC097}" presName="tx1" presStyleLbl="revTx" presStyleIdx="0" presStyleCnt="3"/>
      <dgm:spPr/>
    </dgm:pt>
    <dgm:pt modelId="{78DC4CE6-6277-944F-A287-3F78370F9C66}" type="pres">
      <dgm:prSet presAssocID="{07562BC2-F8EA-4A33-BA9A-53A4790BC097}" presName="vert1" presStyleCnt="0"/>
      <dgm:spPr/>
    </dgm:pt>
    <dgm:pt modelId="{4E8F77C4-B48C-5341-AA46-6F0EFA003A33}" type="pres">
      <dgm:prSet presAssocID="{9DF79B5E-5508-4160-ABB9-1E1603DE5EDE}" presName="thickLine" presStyleLbl="alignNode1" presStyleIdx="1" presStyleCnt="3"/>
      <dgm:spPr/>
    </dgm:pt>
    <dgm:pt modelId="{E1AB7C2D-19C0-6A4B-90B3-8DA5E4245FD7}" type="pres">
      <dgm:prSet presAssocID="{9DF79B5E-5508-4160-ABB9-1E1603DE5EDE}" presName="horz1" presStyleCnt="0"/>
      <dgm:spPr/>
    </dgm:pt>
    <dgm:pt modelId="{84B666A5-5945-4346-9C93-4053F39B0077}" type="pres">
      <dgm:prSet presAssocID="{9DF79B5E-5508-4160-ABB9-1E1603DE5EDE}" presName="tx1" presStyleLbl="revTx" presStyleIdx="1" presStyleCnt="3"/>
      <dgm:spPr/>
    </dgm:pt>
    <dgm:pt modelId="{06B38A6F-A1EB-9D4D-BC9B-D2F60406407D}" type="pres">
      <dgm:prSet presAssocID="{9DF79B5E-5508-4160-ABB9-1E1603DE5EDE}" presName="vert1" presStyleCnt="0"/>
      <dgm:spPr/>
    </dgm:pt>
    <dgm:pt modelId="{354FF5A0-2DF8-5E4C-BF09-9057BFA7E314}" type="pres">
      <dgm:prSet presAssocID="{D25AC331-37E3-45AE-8ADB-96CAE67B6F26}" presName="thickLine" presStyleLbl="alignNode1" presStyleIdx="2" presStyleCnt="3"/>
      <dgm:spPr/>
    </dgm:pt>
    <dgm:pt modelId="{76863032-B8EE-E14E-B654-D9BFA5C61D73}" type="pres">
      <dgm:prSet presAssocID="{D25AC331-37E3-45AE-8ADB-96CAE67B6F26}" presName="horz1" presStyleCnt="0"/>
      <dgm:spPr/>
    </dgm:pt>
    <dgm:pt modelId="{9D2A6FD7-C076-754D-B168-A2B675B07308}" type="pres">
      <dgm:prSet presAssocID="{D25AC331-37E3-45AE-8ADB-96CAE67B6F26}" presName="tx1" presStyleLbl="revTx" presStyleIdx="2" presStyleCnt="3"/>
      <dgm:spPr/>
    </dgm:pt>
    <dgm:pt modelId="{D80225C9-D90B-9541-883D-3F632346D5BE}" type="pres">
      <dgm:prSet presAssocID="{D25AC331-37E3-45AE-8ADB-96CAE67B6F26}" presName="vert1" presStyleCnt="0"/>
      <dgm:spPr/>
    </dgm:pt>
  </dgm:ptLst>
  <dgm:cxnLst>
    <dgm:cxn modelId="{0622EF05-D549-D843-B2B6-D9056AE7FA3D}" type="presOf" srcId="{9DF79B5E-5508-4160-ABB9-1E1603DE5EDE}" destId="{84B666A5-5945-4346-9C93-4053F39B0077}" srcOrd="0" destOrd="0" presId="urn:microsoft.com/office/officeart/2008/layout/LinedList"/>
    <dgm:cxn modelId="{F1D1AA26-10D9-F642-A8D0-FC87D2582CE4}" type="presOf" srcId="{C2A35CF1-12A6-4976-9E60-567E669F9B74}" destId="{0D11F2D6-63F6-F24D-B790-2D844141A73B}" srcOrd="0" destOrd="0" presId="urn:microsoft.com/office/officeart/2008/layout/LinedList"/>
    <dgm:cxn modelId="{6C0CA69C-3703-42C3-9FF2-8D182B490660}" srcId="{C2A35CF1-12A6-4976-9E60-567E669F9B74}" destId="{9DF79B5E-5508-4160-ABB9-1E1603DE5EDE}" srcOrd="1" destOrd="0" parTransId="{570FD238-3AF2-47EB-80AE-B03B7992A812}" sibTransId="{AE8B3121-043F-40C7-B5F2-16840ECBFAC9}"/>
    <dgm:cxn modelId="{9C97BEA3-3999-5347-8107-332BC45F8F05}" type="presOf" srcId="{07562BC2-F8EA-4A33-BA9A-53A4790BC097}" destId="{D3F37069-0BD5-AE41-BB32-2FD73A63CE01}" srcOrd="0" destOrd="0" presId="urn:microsoft.com/office/officeart/2008/layout/LinedList"/>
    <dgm:cxn modelId="{9E766CB8-CDE7-C64B-BB72-53B03D84C134}" type="presOf" srcId="{D25AC331-37E3-45AE-8ADB-96CAE67B6F26}" destId="{9D2A6FD7-C076-754D-B168-A2B675B07308}" srcOrd="0" destOrd="0" presId="urn:microsoft.com/office/officeart/2008/layout/LinedList"/>
    <dgm:cxn modelId="{2C5416BE-79D1-4E92-86D4-3E3D43F2DC76}" srcId="{C2A35CF1-12A6-4976-9E60-567E669F9B74}" destId="{07562BC2-F8EA-4A33-BA9A-53A4790BC097}" srcOrd="0" destOrd="0" parTransId="{1C047000-4536-44BF-9152-FF8C18093A5D}" sibTransId="{5BCC6D3C-851E-40B8-ADA2-21C7898DBF1C}"/>
    <dgm:cxn modelId="{989568C5-6620-43BB-8D86-883C1FD8F296}" srcId="{C2A35CF1-12A6-4976-9E60-567E669F9B74}" destId="{D25AC331-37E3-45AE-8ADB-96CAE67B6F26}" srcOrd="2" destOrd="0" parTransId="{169B8C99-8334-4FD0-8A50-EF7F7453FF4F}" sibTransId="{CFF7C5BA-293F-4997-A00E-4BD28C647498}"/>
    <dgm:cxn modelId="{E5B183C8-0B2E-6D4B-A4AC-4BD45762F4E6}" type="presParOf" srcId="{0D11F2D6-63F6-F24D-B790-2D844141A73B}" destId="{7CA44878-D6C8-5742-AB85-80AFE4811847}" srcOrd="0" destOrd="0" presId="urn:microsoft.com/office/officeart/2008/layout/LinedList"/>
    <dgm:cxn modelId="{E1300348-4E55-B845-A263-BACCFABFA781}" type="presParOf" srcId="{0D11F2D6-63F6-F24D-B790-2D844141A73B}" destId="{50816E66-1318-5A47-82CE-7A457F453011}" srcOrd="1" destOrd="0" presId="urn:microsoft.com/office/officeart/2008/layout/LinedList"/>
    <dgm:cxn modelId="{00DA37D9-5DAE-4140-8193-C993DCB4A6EE}" type="presParOf" srcId="{50816E66-1318-5A47-82CE-7A457F453011}" destId="{D3F37069-0BD5-AE41-BB32-2FD73A63CE01}" srcOrd="0" destOrd="0" presId="urn:microsoft.com/office/officeart/2008/layout/LinedList"/>
    <dgm:cxn modelId="{9F2B9861-D7DA-3D45-B262-15F067B8918E}" type="presParOf" srcId="{50816E66-1318-5A47-82CE-7A457F453011}" destId="{78DC4CE6-6277-944F-A287-3F78370F9C66}" srcOrd="1" destOrd="0" presId="urn:microsoft.com/office/officeart/2008/layout/LinedList"/>
    <dgm:cxn modelId="{C93BB00D-284C-7A48-A7DC-9B4DAB62988F}" type="presParOf" srcId="{0D11F2D6-63F6-F24D-B790-2D844141A73B}" destId="{4E8F77C4-B48C-5341-AA46-6F0EFA003A33}" srcOrd="2" destOrd="0" presId="urn:microsoft.com/office/officeart/2008/layout/LinedList"/>
    <dgm:cxn modelId="{F3964201-2129-864C-9BF5-5DF615B8182A}" type="presParOf" srcId="{0D11F2D6-63F6-F24D-B790-2D844141A73B}" destId="{E1AB7C2D-19C0-6A4B-90B3-8DA5E4245FD7}" srcOrd="3" destOrd="0" presId="urn:microsoft.com/office/officeart/2008/layout/LinedList"/>
    <dgm:cxn modelId="{E5E6D815-4423-3643-92E2-6FB9596001DD}" type="presParOf" srcId="{E1AB7C2D-19C0-6A4B-90B3-8DA5E4245FD7}" destId="{84B666A5-5945-4346-9C93-4053F39B0077}" srcOrd="0" destOrd="0" presId="urn:microsoft.com/office/officeart/2008/layout/LinedList"/>
    <dgm:cxn modelId="{AF58A6E4-636A-F44A-B8F5-3431D8544EDA}" type="presParOf" srcId="{E1AB7C2D-19C0-6A4B-90B3-8DA5E4245FD7}" destId="{06B38A6F-A1EB-9D4D-BC9B-D2F60406407D}" srcOrd="1" destOrd="0" presId="urn:microsoft.com/office/officeart/2008/layout/LinedList"/>
    <dgm:cxn modelId="{418591D0-E07B-704C-816F-B002B2DEF08D}" type="presParOf" srcId="{0D11F2D6-63F6-F24D-B790-2D844141A73B}" destId="{354FF5A0-2DF8-5E4C-BF09-9057BFA7E314}" srcOrd="4" destOrd="0" presId="urn:microsoft.com/office/officeart/2008/layout/LinedList"/>
    <dgm:cxn modelId="{EED3B5B1-0651-4441-911F-B5BEFDC03F1F}" type="presParOf" srcId="{0D11F2D6-63F6-F24D-B790-2D844141A73B}" destId="{76863032-B8EE-E14E-B654-D9BFA5C61D73}" srcOrd="5" destOrd="0" presId="urn:microsoft.com/office/officeart/2008/layout/LinedList"/>
    <dgm:cxn modelId="{2EDD3282-4D8A-8747-8301-04B043BBCEBF}" type="presParOf" srcId="{76863032-B8EE-E14E-B654-D9BFA5C61D73}" destId="{9D2A6FD7-C076-754D-B168-A2B675B07308}" srcOrd="0" destOrd="0" presId="urn:microsoft.com/office/officeart/2008/layout/LinedList"/>
    <dgm:cxn modelId="{EA0BC897-EC24-514D-B449-B304D875FAE4}" type="presParOf" srcId="{76863032-B8EE-E14E-B654-D9BFA5C61D73}" destId="{D80225C9-D90B-9541-883D-3F632346D5B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44878-D6C8-5742-AB85-80AFE4811847}">
      <dsp:nvSpPr>
        <dsp:cNvPr id="0" name=""/>
        <dsp:cNvSpPr/>
      </dsp:nvSpPr>
      <dsp:spPr>
        <a:xfrm>
          <a:off x="0" y="1981"/>
          <a:ext cx="5329236"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F37069-0BD5-AE41-BB32-2FD73A63CE01}">
      <dsp:nvSpPr>
        <dsp:cNvPr id="0" name=""/>
        <dsp:cNvSpPr/>
      </dsp:nvSpPr>
      <dsp:spPr>
        <a:xfrm>
          <a:off x="0" y="1981"/>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You don’t have to be an expert to start saving energy</a:t>
          </a:r>
        </a:p>
      </dsp:txBody>
      <dsp:txXfrm>
        <a:off x="0" y="1981"/>
        <a:ext cx="5329236" cy="1351229"/>
      </dsp:txXfrm>
    </dsp:sp>
    <dsp:sp modelId="{4E8F77C4-B48C-5341-AA46-6F0EFA003A33}">
      <dsp:nvSpPr>
        <dsp:cNvPr id="0" name=""/>
        <dsp:cNvSpPr/>
      </dsp:nvSpPr>
      <dsp:spPr>
        <a:xfrm>
          <a:off x="0" y="1353210"/>
          <a:ext cx="5329236"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4B666A5-5945-4346-9C93-4053F39B0077}">
      <dsp:nvSpPr>
        <dsp:cNvPr id="0" name=""/>
        <dsp:cNvSpPr/>
      </dsp:nvSpPr>
      <dsp:spPr>
        <a:xfrm>
          <a:off x="0" y="1353210"/>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There’s things you can do at little to no cost </a:t>
          </a:r>
        </a:p>
      </dsp:txBody>
      <dsp:txXfrm>
        <a:off x="0" y="1353210"/>
        <a:ext cx="5329236" cy="1351229"/>
      </dsp:txXfrm>
    </dsp:sp>
    <dsp:sp modelId="{354FF5A0-2DF8-5E4C-BF09-9057BFA7E314}">
      <dsp:nvSpPr>
        <dsp:cNvPr id="0" name=""/>
        <dsp:cNvSpPr/>
      </dsp:nvSpPr>
      <dsp:spPr>
        <a:xfrm>
          <a:off x="0" y="2704439"/>
          <a:ext cx="5329236"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D2A6FD7-C076-754D-B168-A2B675B07308}">
      <dsp:nvSpPr>
        <dsp:cNvPr id="0" name=""/>
        <dsp:cNvSpPr/>
      </dsp:nvSpPr>
      <dsp:spPr>
        <a:xfrm>
          <a:off x="0" y="2704439"/>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Please share with your fellow community members!</a:t>
          </a:r>
        </a:p>
      </dsp:txBody>
      <dsp:txXfrm>
        <a:off x="0" y="2704439"/>
        <a:ext cx="5329236" cy="13512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Circular Std Book" panose="020B0604020101020102" pitchFamily="34" charset="77"/>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982B69F-1DD0-4781-A135-3CD2120033DC}" type="datetimeFigureOut">
              <a:rPr lang="en-US" smtClean="0">
                <a:latin typeface="Circular Std Book" panose="020B0604020101020102" pitchFamily="34" charset="77"/>
              </a:rPr>
              <a:t>12/15/21</a:t>
            </a:fld>
            <a:endParaRPr lang="en-US" dirty="0">
              <a:latin typeface="Circular Std Book" panose="020B0604020101020102" pitchFamily="34" charset="77"/>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Circular Std Book" panose="020B0604020101020102" pitchFamily="34" charset="77"/>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E4EE742-4FDC-4BA1-8A87-40F45D432EC9}" type="slidenum">
              <a:rPr lang="en-US" smtClean="0">
                <a:latin typeface="Circular Std Book" panose="020B0604020101020102" pitchFamily="34" charset="77"/>
              </a:rPr>
              <a:t>‹#›</a:t>
            </a:fld>
            <a:endParaRPr lang="en-US" dirty="0">
              <a:latin typeface="Circular Std Book" panose="020B0604020101020102" pitchFamily="34" charset="77"/>
            </a:endParaRPr>
          </a:p>
        </p:txBody>
      </p:sp>
    </p:spTree>
    <p:extLst>
      <p:ext uri="{BB962C8B-B14F-4D97-AF65-F5344CB8AC3E}">
        <p14:creationId xmlns:p14="http://schemas.microsoft.com/office/powerpoint/2010/main" val="809628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Circular Std Book" panose="020B0604020101020102" pitchFamily="34" charset="77"/>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Circular Std Book" panose="020B0604020101020102" pitchFamily="34" charset="77"/>
              </a:defRPr>
            </a:lvl1pPr>
          </a:lstStyle>
          <a:p>
            <a:fld id="{9846FF96-E272-4D7A-B18B-4571191A587A}" type="datetimeFigureOut">
              <a:rPr lang="en-US" smtClean="0"/>
              <a:pPr/>
              <a:t>12/15/21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Circular Std Book" panose="020B0604020101020102" pitchFamily="34" charset="77"/>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Circular Std Book" panose="020B0604020101020102" pitchFamily="34" charset="77"/>
              </a:defRPr>
            </a:lvl1pPr>
          </a:lstStyle>
          <a:p>
            <a:fld id="{6B157EC0-F7A6-48BA-A846-72D774034890}" type="slidenum">
              <a:rPr lang="en-US" smtClean="0"/>
              <a:pPr/>
              <a:t>‹#›</a:t>
            </a:fld>
            <a:endParaRPr lang="en-US" dirty="0"/>
          </a:p>
        </p:txBody>
      </p:sp>
    </p:spTree>
    <p:extLst>
      <p:ext uri="{BB962C8B-B14F-4D97-AF65-F5344CB8AC3E}">
        <p14:creationId xmlns:p14="http://schemas.microsoft.com/office/powerpoint/2010/main" val="21532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ircular Std Book" panose="020B0604020101020102" pitchFamily="34" charset="77"/>
        <a:ea typeface="+mn-ea"/>
        <a:cs typeface="+mn-cs"/>
      </a:defRPr>
    </a:lvl1pPr>
    <a:lvl2pPr marL="457200" algn="l" defTabSz="914400" rtl="0" eaLnBrk="1" latinLnBrk="0" hangingPunct="1">
      <a:defRPr sz="1200" b="0" i="0" kern="1200">
        <a:solidFill>
          <a:schemeClr val="tx1"/>
        </a:solidFill>
        <a:latin typeface="Circular Std Book" panose="020B0604020101020102" pitchFamily="34" charset="77"/>
        <a:ea typeface="+mn-ea"/>
        <a:cs typeface="+mn-cs"/>
      </a:defRPr>
    </a:lvl2pPr>
    <a:lvl3pPr marL="914400" algn="l" defTabSz="914400" rtl="0" eaLnBrk="1" latinLnBrk="0" hangingPunct="1">
      <a:defRPr sz="1200" b="0" i="0" kern="1200">
        <a:solidFill>
          <a:schemeClr val="tx1"/>
        </a:solidFill>
        <a:latin typeface="Circular Std Book" panose="020B0604020101020102" pitchFamily="34" charset="77"/>
        <a:ea typeface="+mn-ea"/>
        <a:cs typeface="+mn-cs"/>
      </a:defRPr>
    </a:lvl3pPr>
    <a:lvl4pPr marL="1371600" algn="l" defTabSz="914400" rtl="0" eaLnBrk="1" latinLnBrk="0" hangingPunct="1">
      <a:defRPr sz="1200" b="0" i="0" kern="1200">
        <a:solidFill>
          <a:schemeClr val="tx1"/>
        </a:solidFill>
        <a:latin typeface="Circular Std Book" panose="020B0604020101020102" pitchFamily="34" charset="77"/>
        <a:ea typeface="+mn-ea"/>
        <a:cs typeface="+mn-cs"/>
      </a:defRPr>
    </a:lvl4pPr>
    <a:lvl5pPr marL="1828800" algn="l" defTabSz="914400" rtl="0" eaLnBrk="1" latinLnBrk="0" hangingPunct="1">
      <a:defRPr sz="1200" b="0" i="0" kern="1200">
        <a:solidFill>
          <a:schemeClr val="tx1"/>
        </a:solidFill>
        <a:latin typeface="Circular Std Book" panose="020B0604020101020102"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akenergyauthority.org/What-We-Do/Power-Cost-Equaliz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goal of this presentation is to give an overview of how we use energy in our homes, ways to measure/monitor our energy usage, and finally tips for saving energy and money in your home!</a:t>
            </a:r>
          </a:p>
          <a:p>
            <a:endParaRPr lang="en-US" dirty="0"/>
          </a:p>
          <a:p>
            <a:r>
              <a:rPr lang="en-US" dirty="0"/>
              <a:t>*Adapted after the ”Energy Savers Tips for Alaska” booklet created by AEA and AHFC </a:t>
            </a:r>
          </a:p>
          <a:p>
            <a:endParaRPr lang="en-US" dirty="0"/>
          </a:p>
        </p:txBody>
      </p:sp>
      <p:sp>
        <p:nvSpPr>
          <p:cNvPr id="4" name="Slide Number Placeholder 3"/>
          <p:cNvSpPr>
            <a:spLocks noGrp="1"/>
          </p:cNvSpPr>
          <p:nvPr>
            <p:ph type="sldNum" sz="quarter" idx="10"/>
          </p:nvPr>
        </p:nvSpPr>
        <p:spPr/>
        <p:txBody>
          <a:bodyPr/>
          <a:lstStyle/>
          <a:p>
            <a:fld id="{6B157EC0-F7A6-48BA-A846-72D774034890}" type="slidenum">
              <a:rPr lang="en-US" smtClean="0"/>
              <a:t>1</a:t>
            </a:fld>
            <a:endParaRPr lang="en-US"/>
          </a:p>
        </p:txBody>
      </p:sp>
    </p:spTree>
    <p:extLst>
      <p:ext uri="{BB962C8B-B14F-4D97-AF65-F5344CB8AC3E}">
        <p14:creationId xmlns:p14="http://schemas.microsoft.com/office/powerpoint/2010/main" val="69357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-keep health and safety in mind : elders, kids, and those with medical conditions may have greater heating needs</a:t>
            </a:r>
          </a:p>
        </p:txBody>
      </p:sp>
      <p:sp>
        <p:nvSpPr>
          <p:cNvPr id="4" name="Slide Number Placeholder 3"/>
          <p:cNvSpPr>
            <a:spLocks noGrp="1"/>
          </p:cNvSpPr>
          <p:nvPr>
            <p:ph type="sldNum" sz="quarter" idx="5"/>
          </p:nvPr>
        </p:nvSpPr>
        <p:spPr/>
        <p:txBody>
          <a:bodyPr/>
          <a:lstStyle/>
          <a:p>
            <a:fld id="{6B157EC0-F7A6-48BA-A846-72D774034890}" type="slidenum">
              <a:rPr lang="en-US" smtClean="0"/>
              <a:t>11</a:t>
            </a:fld>
            <a:endParaRPr lang="en-US"/>
          </a:p>
        </p:txBody>
      </p:sp>
    </p:spTree>
    <p:extLst>
      <p:ext uri="{BB962C8B-B14F-4D97-AF65-F5344CB8AC3E}">
        <p14:creationId xmlns:p14="http://schemas.microsoft.com/office/powerpoint/2010/main" val="131589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Circular Std Book" panose="020B0604020101020102" pitchFamily="34" charset="77"/>
              </a:rPr>
              <a:t>-Insulation &amp; air sealing work together to minimize heat loss and control moisture</a:t>
            </a:r>
          </a:p>
          <a:p>
            <a:r>
              <a:rPr lang="en-US" dirty="0">
                <a:latin typeface="Circular Std Book" panose="020B0604020101020102" pitchFamily="34" charset="77"/>
              </a:rPr>
              <a:t>-So this is really inter related to our heating. Proper improvements can reduce heating costs by up to 30%!</a:t>
            </a:r>
          </a:p>
          <a:p>
            <a:r>
              <a:rPr lang="en-US" dirty="0"/>
              <a:t>Photo from </a:t>
            </a:r>
            <a:r>
              <a:rPr lang="en-US" dirty="0" err="1"/>
              <a:t>energy.gov</a:t>
            </a:r>
            <a:endParaRPr lang="en-US" dirty="0"/>
          </a:p>
        </p:txBody>
      </p:sp>
      <p:sp>
        <p:nvSpPr>
          <p:cNvPr id="4" name="Slide Number Placeholder 3"/>
          <p:cNvSpPr>
            <a:spLocks noGrp="1"/>
          </p:cNvSpPr>
          <p:nvPr>
            <p:ph type="sldNum" sz="quarter" idx="5"/>
          </p:nvPr>
        </p:nvSpPr>
        <p:spPr/>
        <p:txBody>
          <a:bodyPr/>
          <a:lstStyle/>
          <a:p>
            <a:fld id="{6B157EC0-F7A6-48BA-A846-72D774034890}" type="slidenum">
              <a:rPr lang="en-US" smtClean="0"/>
              <a:t>12</a:t>
            </a:fld>
            <a:endParaRPr lang="en-US"/>
          </a:p>
        </p:txBody>
      </p:sp>
    </p:spTree>
    <p:extLst>
      <p:ext uri="{BB962C8B-B14F-4D97-AF65-F5344CB8AC3E}">
        <p14:creationId xmlns:p14="http://schemas.microsoft.com/office/powerpoint/2010/main" val="153268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Remove towel every 3-4 days to check for moisture build up.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Ensure towel and door area are dry before installing the towel again. </a:t>
            </a:r>
          </a:p>
          <a:p>
            <a:endParaRPr lang="en-US" dirty="0"/>
          </a:p>
          <a:p>
            <a:pPr marL="285750" indent="-285750">
              <a:buFont typeface="Arial" panose="020B0604020202020204" pitchFamily="34" charset="0"/>
              <a:buChar char="•"/>
            </a:pPr>
            <a:r>
              <a:rPr lang="en-US" dirty="0"/>
              <a:t>Mold is bad!</a:t>
            </a:r>
          </a:p>
          <a:p>
            <a:endParaRPr lang="en-US" dirty="0"/>
          </a:p>
          <a:p>
            <a:r>
              <a:rPr lang="en-US" dirty="0"/>
              <a:t>-for windows: you can install weather-stripping and window insulation kits (clear plastic film)</a:t>
            </a:r>
          </a:p>
          <a:p>
            <a:r>
              <a:rPr lang="en-US" dirty="0"/>
              <a:t>In most cases it is not cost effective to replace windows unless they are older than 1980 and are single pane or extremely damaged</a:t>
            </a:r>
          </a:p>
          <a:p>
            <a:endParaRPr lang="en-US" dirty="0"/>
          </a:p>
          <a:p>
            <a:r>
              <a:rPr lang="en-US" sz="1200" kern="1200" dirty="0">
                <a:solidFill>
                  <a:schemeClr val="tx1"/>
                </a:solidFill>
                <a:effectLst/>
                <a:ea typeface="+mn-ea"/>
                <a:cs typeface="+mn-cs"/>
              </a:rPr>
              <a:t>Other air-leak detection methods include the following:</a:t>
            </a:r>
          </a:p>
          <a:p>
            <a:r>
              <a:rPr lang="en-US" sz="1200" kern="1200" dirty="0">
                <a:solidFill>
                  <a:schemeClr val="tx1"/>
                </a:solidFill>
                <a:effectLst/>
                <a:ea typeface="+mn-ea"/>
                <a:cs typeface="+mn-cs"/>
              </a:rPr>
              <a:t>Shining flashlight at night over all potential gaps while a partner observes the house from outside. Large cracks will show up as rays of light. Not a good way to detect small cracks.</a:t>
            </a:r>
          </a:p>
          <a:p>
            <a:r>
              <a:rPr lang="en-US" sz="1200" kern="1200" dirty="0">
                <a:solidFill>
                  <a:schemeClr val="tx1"/>
                </a:solidFill>
                <a:effectLst/>
                <a:ea typeface="+mn-ea"/>
                <a:cs typeface="+mn-cs"/>
              </a:rPr>
              <a:t>Shut a door or window on a dollar bill. If you can pull the dollar bill out without it dragging, you're losing energy.</a:t>
            </a:r>
          </a:p>
          <a:p>
            <a:endParaRPr lang="en-US" dirty="0"/>
          </a:p>
          <a:p>
            <a:endParaRPr lang="en-US" dirty="0"/>
          </a:p>
          <a:p>
            <a:r>
              <a:rPr lang="en-US" dirty="0"/>
              <a:t>*only insulate water tank with a blanket IF recommended by a manufacturer. Can also insulate pipes</a:t>
            </a:r>
          </a:p>
          <a:p>
            <a:endParaRPr lang="en-US" dirty="0"/>
          </a:p>
          <a:p>
            <a:r>
              <a:rPr lang="en-US" dirty="0"/>
              <a:t>-a certified rater can identify the most effective energy efficiency upgrades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 of IR thermometer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*Demonstration of smoke pen - </a:t>
            </a:r>
            <a:r>
              <a:rPr lang="en-US" sz="1200" kern="1200" dirty="0">
                <a:solidFill>
                  <a:schemeClr val="tx1"/>
                </a:solidFill>
                <a:effectLst/>
                <a:ea typeface="+mn-ea"/>
                <a:cs typeface="+mn-cs"/>
              </a:rPr>
              <a:t>To do this, you will need to close all the windows and doors in your home and turn off any combustion appliances, such as a furnace or water heater. Next you will need to turn on the kitchen and bathroom exhaust vents, which will create a negative pressure in your house that sucks outside air into your home through any crack or opening.</a:t>
            </a:r>
            <a:endParaRPr lang="en-US" b="1" dirty="0"/>
          </a:p>
          <a:p>
            <a:endParaRPr lang="en-US" dirty="0"/>
          </a:p>
          <a:p>
            <a:endParaRPr lang="en-US" dirty="0"/>
          </a:p>
          <a:p>
            <a:r>
              <a:rPr lang="en-US" dirty="0"/>
              <a:t>Photo credit: Tim Leach</a:t>
            </a:r>
          </a:p>
        </p:txBody>
      </p:sp>
      <p:sp>
        <p:nvSpPr>
          <p:cNvPr id="4" name="Slide Number Placeholder 3"/>
          <p:cNvSpPr>
            <a:spLocks noGrp="1"/>
          </p:cNvSpPr>
          <p:nvPr>
            <p:ph type="sldNum" sz="quarter" idx="5"/>
          </p:nvPr>
        </p:nvSpPr>
        <p:spPr/>
        <p:txBody>
          <a:bodyPr/>
          <a:lstStyle/>
          <a:p>
            <a:fld id="{6B157EC0-F7A6-48BA-A846-72D774034890}" type="slidenum">
              <a:rPr lang="en-US" smtClean="0"/>
              <a:t>13</a:t>
            </a:fld>
            <a:endParaRPr lang="en-US"/>
          </a:p>
        </p:txBody>
      </p:sp>
    </p:spTree>
    <p:extLst>
      <p:ext uri="{BB962C8B-B14F-4D97-AF65-F5344CB8AC3E}">
        <p14:creationId xmlns:p14="http://schemas.microsoft.com/office/powerpoint/2010/main" val="2646540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-contractor can make recommendations on types and amounts of additional insulation needed</a:t>
            </a:r>
          </a:p>
          <a:p>
            <a:r>
              <a:rPr lang="en-US" dirty="0"/>
              <a:t>-contractor can identify air leaks in your vapor barrier and repair them</a:t>
            </a:r>
          </a:p>
          <a:p>
            <a:r>
              <a:rPr lang="en-US" dirty="0"/>
              <a:t>-</a:t>
            </a:r>
            <a:r>
              <a:rPr lang="en-US" b="1" dirty="0"/>
              <a:t>attic and floor insulation is relative cheap and effective in terms of payback as the floor and ceiling have the highest potential for heat loss</a:t>
            </a:r>
          </a:p>
          <a:p>
            <a:endParaRPr lang="en-US" dirty="0"/>
          </a:p>
          <a:p>
            <a:r>
              <a:rPr lang="en-US" dirty="0"/>
              <a:t>-combustion testing will evaluate ventilation and major appliances to ensure no back drafting of poisonous gases</a:t>
            </a:r>
          </a:p>
          <a:p>
            <a:endParaRPr lang="en-US" dirty="0"/>
          </a:p>
          <a:p>
            <a:r>
              <a:rPr lang="en-US" dirty="0"/>
              <a:t>Picture courtesy of DoE</a:t>
            </a:r>
          </a:p>
        </p:txBody>
      </p:sp>
      <p:sp>
        <p:nvSpPr>
          <p:cNvPr id="4" name="Slide Number Placeholder 3"/>
          <p:cNvSpPr>
            <a:spLocks noGrp="1"/>
          </p:cNvSpPr>
          <p:nvPr>
            <p:ph type="sldNum" sz="quarter" idx="5"/>
          </p:nvPr>
        </p:nvSpPr>
        <p:spPr/>
        <p:txBody>
          <a:bodyPr/>
          <a:lstStyle/>
          <a:p>
            <a:fld id="{6B157EC0-F7A6-48BA-A846-72D774034890}" type="slidenum">
              <a:rPr lang="en-US" smtClean="0"/>
              <a:t>14</a:t>
            </a:fld>
            <a:endParaRPr lang="en-US"/>
          </a:p>
        </p:txBody>
      </p:sp>
    </p:spTree>
    <p:extLst>
      <p:ext uri="{BB962C8B-B14F-4D97-AF65-F5344CB8AC3E}">
        <p14:creationId xmlns:p14="http://schemas.microsoft.com/office/powerpoint/2010/main" val="400173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 example of how insulation can get damaged when folks store a lot of stuff up there, courtesy of AHFC</a:t>
            </a:r>
          </a:p>
        </p:txBody>
      </p:sp>
      <p:sp>
        <p:nvSpPr>
          <p:cNvPr id="4" name="Slide Number Placeholder 3"/>
          <p:cNvSpPr>
            <a:spLocks noGrp="1"/>
          </p:cNvSpPr>
          <p:nvPr>
            <p:ph type="sldNum" sz="quarter" idx="5"/>
          </p:nvPr>
        </p:nvSpPr>
        <p:spPr/>
        <p:txBody>
          <a:bodyPr/>
          <a:lstStyle/>
          <a:p>
            <a:fld id="{6B157EC0-F7A6-48BA-A846-72D774034890}" type="slidenum">
              <a:rPr lang="en-US" smtClean="0"/>
              <a:t>15</a:t>
            </a:fld>
            <a:endParaRPr lang="en-US"/>
          </a:p>
        </p:txBody>
      </p:sp>
    </p:spTree>
    <p:extLst>
      <p:ext uri="{BB962C8B-B14F-4D97-AF65-F5344CB8AC3E}">
        <p14:creationId xmlns:p14="http://schemas.microsoft.com/office/powerpoint/2010/main" val="451097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0" dirty="0"/>
              <a:t>Photo by </a:t>
            </a:r>
            <a:r>
              <a:rPr lang="en-US" sz="1200" kern="1200" dirty="0">
                <a:solidFill>
                  <a:schemeClr val="tx1"/>
                </a:solidFill>
                <a:effectLst/>
                <a:ea typeface="+mn-ea"/>
                <a:cs typeface="+mn-cs"/>
              </a:rPr>
              <a:t>Photo by JoJo Phillips/KNOM</a:t>
            </a:r>
          </a:p>
          <a:p>
            <a:r>
              <a:rPr lang="en-US" i="0" dirty="0"/>
              <a:t>https://</a:t>
            </a:r>
            <a:r>
              <a:rPr lang="en-US" i="0" dirty="0" err="1"/>
              <a:t>www.adn.com</a:t>
            </a:r>
            <a:r>
              <a:rPr lang="en-US" i="0" dirty="0"/>
              <a:t>/</a:t>
            </a:r>
            <a:r>
              <a:rPr lang="en-US" i="0" dirty="0" err="1"/>
              <a:t>alaska</a:t>
            </a:r>
            <a:r>
              <a:rPr lang="en-US" i="0" dirty="0"/>
              <a:t>-news/rural-</a:t>
            </a:r>
            <a:r>
              <a:rPr lang="en-US" i="0" dirty="0" err="1"/>
              <a:t>alaska</a:t>
            </a:r>
            <a:r>
              <a:rPr lang="en-US" i="0" dirty="0"/>
              <a:t>/2020/05/19/unserviced-why-some-western-alaska-villages-lack-basic-sanitation-infrastructure/</a:t>
            </a:r>
          </a:p>
        </p:txBody>
      </p:sp>
      <p:sp>
        <p:nvSpPr>
          <p:cNvPr id="4" name="Slide Number Placeholder 3"/>
          <p:cNvSpPr>
            <a:spLocks noGrp="1"/>
          </p:cNvSpPr>
          <p:nvPr>
            <p:ph type="sldNum" sz="quarter" idx="5"/>
          </p:nvPr>
        </p:nvSpPr>
        <p:spPr/>
        <p:txBody>
          <a:bodyPr/>
          <a:lstStyle/>
          <a:p>
            <a:fld id="{6B157EC0-F7A6-48BA-A846-72D774034890}" type="slidenum">
              <a:rPr lang="en-US" smtClean="0"/>
              <a:t>16</a:t>
            </a:fld>
            <a:endParaRPr lang="en-US"/>
          </a:p>
        </p:txBody>
      </p:sp>
    </p:spTree>
    <p:extLst>
      <p:ext uri="{BB962C8B-B14F-4D97-AF65-F5344CB8AC3E}">
        <p14:creationId xmlns:p14="http://schemas.microsoft.com/office/powerpoint/2010/main" val="343835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water heater is the second largest energy user in most homes</a:t>
            </a:r>
          </a:p>
          <a:p>
            <a:r>
              <a:rPr lang="en-US" b="1" dirty="0"/>
              <a:t>Water is often heated to 140 unnecessarily – turning it back to 120 degrees can save between 6 to 10 percent on your energy bill (according to DoE)</a:t>
            </a:r>
          </a:p>
          <a:p>
            <a:endParaRPr lang="en-US" dirty="0"/>
          </a:p>
          <a:p>
            <a:r>
              <a:rPr lang="en-US" dirty="0"/>
              <a:t>Turning down the heat also</a:t>
            </a:r>
          </a:p>
          <a:p>
            <a:r>
              <a:rPr lang="en-US" dirty="0"/>
              <a:t>-prevents scalding from hotter water</a:t>
            </a:r>
          </a:p>
          <a:p>
            <a:r>
              <a:rPr lang="en-US" dirty="0"/>
              <a:t>-slows buildup of minerals and corrosion in the water heater and in the pipes</a:t>
            </a:r>
          </a:p>
          <a:p>
            <a:endParaRPr lang="en-US" dirty="0"/>
          </a:p>
          <a:p>
            <a:r>
              <a:rPr lang="en-US" dirty="0"/>
              <a:t>Also make sure you buy a water heater that fits your needs. Insulate if recommended and maintain (drain once a year)</a:t>
            </a:r>
          </a:p>
          <a:p>
            <a:endParaRPr lang="en-US" dirty="0"/>
          </a:p>
          <a:p>
            <a:r>
              <a:rPr lang="en-US" dirty="0"/>
              <a:t>Picture from https://</a:t>
            </a:r>
            <a:r>
              <a:rPr lang="en-US" dirty="0" err="1"/>
              <a:t>burnshomeconstruction.com</a:t>
            </a:r>
            <a:r>
              <a:rPr lang="en-US" dirty="0"/>
              <a:t>/what-temperature-should-a-hot-water-heater-be-set/</a:t>
            </a:r>
          </a:p>
          <a:p>
            <a:endParaRPr lang="en-US" dirty="0"/>
          </a:p>
          <a:p>
            <a:r>
              <a:rPr lang="en-US" dirty="0"/>
              <a:t>Photo credit Tim Leach</a:t>
            </a:r>
          </a:p>
        </p:txBody>
      </p:sp>
      <p:sp>
        <p:nvSpPr>
          <p:cNvPr id="4" name="Slide Number Placeholder 3"/>
          <p:cNvSpPr>
            <a:spLocks noGrp="1"/>
          </p:cNvSpPr>
          <p:nvPr>
            <p:ph type="sldNum" sz="quarter" idx="5"/>
          </p:nvPr>
        </p:nvSpPr>
        <p:spPr/>
        <p:txBody>
          <a:bodyPr/>
          <a:lstStyle/>
          <a:p>
            <a:fld id="{6B157EC0-F7A6-48BA-A846-72D774034890}" type="slidenum">
              <a:rPr lang="en-US" smtClean="0"/>
              <a:t>17</a:t>
            </a:fld>
            <a:endParaRPr lang="en-US"/>
          </a:p>
        </p:txBody>
      </p:sp>
    </p:spTree>
    <p:extLst>
      <p:ext uri="{BB962C8B-B14F-4D97-AF65-F5344CB8AC3E}">
        <p14:creationId xmlns:p14="http://schemas.microsoft.com/office/powerpoint/2010/main" val="4239176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drops of water per minute can waste up to 19 gallons of water per month</a:t>
            </a:r>
          </a:p>
          <a:p>
            <a:endParaRPr lang="en-US" dirty="0"/>
          </a:p>
          <a:p>
            <a:r>
              <a:rPr lang="en-US" dirty="0"/>
              <a:t>-low flow showerheads use 1/3 to ½ the water that regular showerheads use and still provide adequate water pressure</a:t>
            </a:r>
          </a:p>
          <a:p>
            <a:r>
              <a:rPr lang="en-US" dirty="0"/>
              <a:t>-also showers use less hot water than baths</a:t>
            </a:r>
          </a:p>
          <a:p>
            <a:endParaRPr lang="en-US" dirty="0"/>
          </a:p>
          <a:p>
            <a:r>
              <a:rPr lang="en-US" dirty="0"/>
              <a:t>-Replacing old, inefficient faucets and aerators with EPA </a:t>
            </a:r>
            <a:r>
              <a:rPr lang="en-US" dirty="0" err="1"/>
              <a:t>WaterSense</a:t>
            </a:r>
            <a:r>
              <a:rPr lang="en-US" dirty="0"/>
              <a:t> labeled models can save the average family </a:t>
            </a:r>
            <a:r>
              <a:rPr lang="en-US" b="1" dirty="0"/>
              <a:t>700 gallons of water per year, equal to the amount of water needed to take 45 showers</a:t>
            </a:r>
            <a:r>
              <a:rPr lang="en-US" dirty="0"/>
              <a:t>. Since these water savings reduce demands on water heaters, households will also save enough energy to run a hairdryer 17 minutes a day for a year. From </a:t>
            </a:r>
            <a:r>
              <a:rPr lang="en-US" dirty="0" err="1"/>
              <a:t>EPA.gov</a:t>
            </a:r>
            <a:endParaRPr lang="en-US" dirty="0"/>
          </a:p>
          <a:p>
            <a:r>
              <a:rPr lang="en-US" b="1" dirty="0"/>
              <a:t>*Flow rate bag demo</a:t>
            </a:r>
          </a:p>
        </p:txBody>
      </p:sp>
      <p:sp>
        <p:nvSpPr>
          <p:cNvPr id="4" name="Slide Number Placeholder 3"/>
          <p:cNvSpPr>
            <a:spLocks noGrp="1"/>
          </p:cNvSpPr>
          <p:nvPr>
            <p:ph type="sldNum" sz="quarter" idx="5"/>
          </p:nvPr>
        </p:nvSpPr>
        <p:spPr/>
        <p:txBody>
          <a:bodyPr/>
          <a:lstStyle/>
          <a:p>
            <a:fld id="{6B157EC0-F7A6-48BA-A846-72D774034890}" type="slidenum">
              <a:rPr lang="en-US" smtClean="0"/>
              <a:t>18</a:t>
            </a:fld>
            <a:endParaRPr lang="en-US"/>
          </a:p>
        </p:txBody>
      </p:sp>
    </p:spTree>
    <p:extLst>
      <p:ext uri="{BB962C8B-B14F-4D97-AF65-F5344CB8AC3E}">
        <p14:creationId xmlns:p14="http://schemas.microsoft.com/office/powerpoint/2010/main" val="298732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includes lighting, electronics, and appliances in the most home</a:t>
            </a:r>
          </a:p>
        </p:txBody>
      </p:sp>
      <p:sp>
        <p:nvSpPr>
          <p:cNvPr id="4" name="Slide Number Placeholder 3"/>
          <p:cNvSpPr>
            <a:spLocks noGrp="1"/>
          </p:cNvSpPr>
          <p:nvPr>
            <p:ph type="sldNum" sz="quarter" idx="5"/>
          </p:nvPr>
        </p:nvSpPr>
        <p:spPr/>
        <p:txBody>
          <a:bodyPr/>
          <a:lstStyle/>
          <a:p>
            <a:fld id="{6B157EC0-F7A6-48BA-A846-72D774034890}" type="slidenum">
              <a:rPr lang="en-US" smtClean="0"/>
              <a:t>19</a:t>
            </a:fld>
            <a:endParaRPr lang="en-US"/>
          </a:p>
        </p:txBody>
      </p:sp>
    </p:spTree>
    <p:extLst>
      <p:ext uri="{BB962C8B-B14F-4D97-AF65-F5344CB8AC3E}">
        <p14:creationId xmlns:p14="http://schemas.microsoft.com/office/powerpoint/2010/main" val="2728722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b93ea03871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b93ea03871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https://</a:t>
            </a:r>
            <a:r>
              <a:rPr lang="en-US" sz="1200" dirty="0" err="1"/>
              <a:t>www.mea.coop</a:t>
            </a:r>
            <a:r>
              <a:rPr lang="en-US" sz="1200" dirty="0"/>
              <a:t>/account-services/understand-my-bill</a:t>
            </a: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 in chat – What community you are in, and if you have any land acknowledgement you feel comfortable with sharing</a:t>
            </a:r>
          </a:p>
        </p:txBody>
      </p:sp>
      <p:sp>
        <p:nvSpPr>
          <p:cNvPr id="4" name="Slide Number Placeholder 3"/>
          <p:cNvSpPr>
            <a:spLocks noGrp="1"/>
          </p:cNvSpPr>
          <p:nvPr>
            <p:ph type="sldNum" sz="quarter" idx="5"/>
          </p:nvPr>
        </p:nvSpPr>
        <p:spPr/>
        <p:txBody>
          <a:bodyPr/>
          <a:lstStyle/>
          <a:p>
            <a:fld id="{A2F168CE-6FF7-E740-AC2E-00D5DE2C41A5}" type="slidenum">
              <a:rPr lang="en-US" smtClean="0"/>
              <a:t>2</a:t>
            </a:fld>
            <a:endParaRPr lang="en-US"/>
          </a:p>
        </p:txBody>
      </p:sp>
    </p:spTree>
    <p:extLst>
      <p:ext uri="{BB962C8B-B14F-4D97-AF65-F5344CB8AC3E}">
        <p14:creationId xmlns:p14="http://schemas.microsoft.com/office/powerpoint/2010/main" val="373910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b93ea03871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b93ea03871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https://</a:t>
            </a:r>
            <a:r>
              <a:rPr lang="en-US" sz="1200" dirty="0" err="1"/>
              <a:t>www.mea.coop</a:t>
            </a:r>
            <a:r>
              <a:rPr lang="en-US" sz="1200" dirty="0"/>
              <a:t>/account-services/understand-my-bill</a:t>
            </a:r>
            <a:endParaRPr sz="1200" dirty="0"/>
          </a:p>
        </p:txBody>
      </p:sp>
    </p:spTree>
    <p:extLst>
      <p:ext uri="{BB962C8B-B14F-4D97-AF65-F5344CB8AC3E}">
        <p14:creationId xmlns:p14="http://schemas.microsoft.com/office/powerpoint/2010/main" val="3315377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Timers and occupancy sensors automatically turn off lights when not being used</a:t>
            </a:r>
          </a:p>
          <a:p>
            <a:endParaRPr lang="en-US" dirty="0"/>
          </a:p>
          <a:p>
            <a:r>
              <a:rPr lang="en-US" dirty="0"/>
              <a:t>Photo credit: Tim Leach</a:t>
            </a:r>
          </a:p>
        </p:txBody>
      </p:sp>
      <p:sp>
        <p:nvSpPr>
          <p:cNvPr id="4" name="Slide Number Placeholder 3"/>
          <p:cNvSpPr>
            <a:spLocks noGrp="1"/>
          </p:cNvSpPr>
          <p:nvPr>
            <p:ph type="sldNum" sz="quarter" idx="5"/>
          </p:nvPr>
        </p:nvSpPr>
        <p:spPr/>
        <p:txBody>
          <a:bodyPr/>
          <a:lstStyle/>
          <a:p>
            <a:fld id="{6B157EC0-F7A6-48BA-A846-72D774034890}" type="slidenum">
              <a:rPr lang="en-US" smtClean="0"/>
              <a:t>22</a:t>
            </a:fld>
            <a:endParaRPr lang="en-US"/>
          </a:p>
        </p:txBody>
      </p:sp>
    </p:spTree>
    <p:extLst>
      <p:ext uri="{BB962C8B-B14F-4D97-AF65-F5344CB8AC3E}">
        <p14:creationId xmlns:p14="http://schemas.microsoft.com/office/powerpoint/2010/main" val="2569798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Notes: </a:t>
            </a:r>
          </a:p>
          <a:p>
            <a:r>
              <a:rPr lang="en-US" dirty="0"/>
              <a:t>-CFLs contain mercury, must be disposed of properly </a:t>
            </a:r>
          </a:p>
          <a:p>
            <a:r>
              <a:rPr lang="en-US" dirty="0"/>
              <a:t>-linear florescent fixtures can be retrofitted by local contractor </a:t>
            </a:r>
          </a:p>
        </p:txBody>
      </p:sp>
      <p:sp>
        <p:nvSpPr>
          <p:cNvPr id="4" name="Slide Number Placeholder 3"/>
          <p:cNvSpPr>
            <a:spLocks noGrp="1"/>
          </p:cNvSpPr>
          <p:nvPr>
            <p:ph type="sldNum" sz="quarter" idx="5"/>
          </p:nvPr>
        </p:nvSpPr>
        <p:spPr/>
        <p:txBody>
          <a:bodyPr/>
          <a:lstStyle/>
          <a:p>
            <a:fld id="{6B157EC0-F7A6-48BA-A846-72D774034890}" type="slidenum">
              <a:rPr lang="en-US" smtClean="0"/>
              <a:t>23</a:t>
            </a:fld>
            <a:endParaRPr lang="en-US"/>
          </a:p>
        </p:txBody>
      </p:sp>
    </p:spTree>
    <p:extLst>
      <p:ext uri="{BB962C8B-B14F-4D97-AF65-F5344CB8AC3E}">
        <p14:creationId xmlns:p14="http://schemas.microsoft.com/office/powerpoint/2010/main" val="2213196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57EC0-F7A6-48BA-A846-72D774034890}" type="slidenum">
              <a:rPr lang="en-US" smtClean="0"/>
              <a:t>24</a:t>
            </a:fld>
            <a:endParaRPr lang="en-US"/>
          </a:p>
        </p:txBody>
      </p:sp>
    </p:spTree>
    <p:extLst>
      <p:ext uri="{BB962C8B-B14F-4D97-AF65-F5344CB8AC3E}">
        <p14:creationId xmlns:p14="http://schemas.microsoft.com/office/powerpoint/2010/main" val="1418795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-phantom power or vampire energy: when your electronics draw energy even while they are off. Power strips can help prevent this</a:t>
            </a:r>
          </a:p>
          <a:p>
            <a:endParaRPr lang="en-US" dirty="0"/>
          </a:p>
          <a:p>
            <a:r>
              <a:rPr lang="en-US" dirty="0"/>
              <a:t>-put power strips in easy to reach places so it’s easy to switch off!!</a:t>
            </a:r>
          </a:p>
        </p:txBody>
      </p:sp>
      <p:sp>
        <p:nvSpPr>
          <p:cNvPr id="4" name="Slide Number Placeholder 3"/>
          <p:cNvSpPr>
            <a:spLocks noGrp="1"/>
          </p:cNvSpPr>
          <p:nvPr>
            <p:ph type="sldNum" sz="quarter" idx="5"/>
          </p:nvPr>
        </p:nvSpPr>
        <p:spPr/>
        <p:txBody>
          <a:bodyPr/>
          <a:lstStyle/>
          <a:p>
            <a:fld id="{6B157EC0-F7A6-48BA-A846-72D774034890}" type="slidenum">
              <a:rPr lang="en-US" smtClean="0"/>
              <a:t>25</a:t>
            </a:fld>
            <a:endParaRPr lang="en-US"/>
          </a:p>
        </p:txBody>
      </p:sp>
    </p:spTree>
    <p:extLst>
      <p:ext uri="{BB962C8B-B14F-4D97-AF65-F5344CB8AC3E}">
        <p14:creationId xmlns:p14="http://schemas.microsoft.com/office/powerpoint/2010/main" val="3202880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-phantom power or vampire energy: when your electronics draw energy even while they are off. Power strips can help prevent this</a:t>
            </a:r>
          </a:p>
          <a:p>
            <a:endParaRPr lang="en-US" dirty="0"/>
          </a:p>
          <a:p>
            <a:r>
              <a:rPr lang="en-US" dirty="0"/>
              <a:t>-put power strips in easy to reach places so it’s easy to switch off!!</a:t>
            </a:r>
          </a:p>
        </p:txBody>
      </p:sp>
      <p:sp>
        <p:nvSpPr>
          <p:cNvPr id="4" name="Slide Number Placeholder 3"/>
          <p:cNvSpPr>
            <a:spLocks noGrp="1"/>
          </p:cNvSpPr>
          <p:nvPr>
            <p:ph type="sldNum" sz="quarter" idx="5"/>
          </p:nvPr>
        </p:nvSpPr>
        <p:spPr/>
        <p:txBody>
          <a:bodyPr/>
          <a:lstStyle/>
          <a:p>
            <a:fld id="{6B157EC0-F7A6-48BA-A846-72D774034890}" type="slidenum">
              <a:rPr lang="en-US" smtClean="0"/>
              <a:t>26</a:t>
            </a:fld>
            <a:endParaRPr lang="en-US"/>
          </a:p>
        </p:txBody>
      </p:sp>
    </p:spTree>
    <p:extLst>
      <p:ext uri="{BB962C8B-B14F-4D97-AF65-F5344CB8AC3E}">
        <p14:creationId xmlns:p14="http://schemas.microsoft.com/office/powerpoint/2010/main" val="2434486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Energy star appliances help consumers save money on operating costs by reducing energy use without sacrificing performance</a:t>
            </a:r>
          </a:p>
          <a:p>
            <a:r>
              <a:rPr lang="en-US" dirty="0"/>
              <a:t>Appliances with the label meet strict energy efficient guidelines set by EPA and DoE</a:t>
            </a:r>
          </a:p>
          <a:p>
            <a:endParaRPr lang="en-US" dirty="0"/>
          </a:p>
          <a:p>
            <a:endParaRPr lang="en-US" dirty="0"/>
          </a:p>
          <a:p>
            <a:r>
              <a:rPr lang="en-US" dirty="0"/>
              <a:t>Photo credit: </a:t>
            </a:r>
            <a:r>
              <a:rPr lang="en-US" dirty="0" err="1"/>
              <a:t>lowes.com</a:t>
            </a:r>
            <a:endParaRPr lang="en-US" dirty="0"/>
          </a:p>
          <a:p>
            <a:endParaRPr lang="en-US" dirty="0"/>
          </a:p>
        </p:txBody>
      </p:sp>
      <p:sp>
        <p:nvSpPr>
          <p:cNvPr id="4" name="Slide Number Placeholder 3"/>
          <p:cNvSpPr>
            <a:spLocks noGrp="1"/>
          </p:cNvSpPr>
          <p:nvPr>
            <p:ph type="sldNum" sz="quarter" idx="5"/>
          </p:nvPr>
        </p:nvSpPr>
        <p:spPr/>
        <p:txBody>
          <a:bodyPr/>
          <a:lstStyle/>
          <a:p>
            <a:fld id="{6B157EC0-F7A6-48BA-A846-72D774034890}" type="slidenum">
              <a:rPr lang="en-US" smtClean="0"/>
              <a:t>27</a:t>
            </a:fld>
            <a:endParaRPr lang="en-US"/>
          </a:p>
        </p:txBody>
      </p:sp>
    </p:spTree>
    <p:extLst>
      <p:ext uri="{BB962C8B-B14F-4D97-AF65-F5344CB8AC3E}">
        <p14:creationId xmlns:p14="http://schemas.microsoft.com/office/powerpoint/2010/main" val="3263117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just threw a lot of information at you, and you may be thinking: what do I do first? Or, this seems expensive! So I will break it down by cost.</a:t>
            </a:r>
          </a:p>
        </p:txBody>
      </p:sp>
      <p:sp>
        <p:nvSpPr>
          <p:cNvPr id="4" name="Slide Number Placeholder 3"/>
          <p:cNvSpPr>
            <a:spLocks noGrp="1"/>
          </p:cNvSpPr>
          <p:nvPr>
            <p:ph type="sldNum" sz="quarter" idx="5"/>
          </p:nvPr>
        </p:nvSpPr>
        <p:spPr/>
        <p:txBody>
          <a:bodyPr/>
          <a:lstStyle/>
          <a:p>
            <a:fld id="{6B157EC0-F7A6-48BA-A846-72D774034890}" type="slidenum">
              <a:rPr lang="en-US" smtClean="0"/>
              <a:t>28</a:t>
            </a:fld>
            <a:endParaRPr lang="en-US"/>
          </a:p>
        </p:txBody>
      </p:sp>
    </p:spTree>
    <p:extLst>
      <p:ext uri="{BB962C8B-B14F-4D97-AF65-F5344CB8AC3E}">
        <p14:creationId xmlns:p14="http://schemas.microsoft.com/office/powerpoint/2010/main" val="3223129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First, remember that energy conservation is all about changing your behavior. And changing your behavior is free (and is actually money in the pocket when thinking about potential savings, with no upfront cost).</a:t>
            </a:r>
          </a:p>
        </p:txBody>
      </p:sp>
      <p:sp>
        <p:nvSpPr>
          <p:cNvPr id="4" name="Slide Number Placeholder 3"/>
          <p:cNvSpPr>
            <a:spLocks noGrp="1"/>
          </p:cNvSpPr>
          <p:nvPr>
            <p:ph type="sldNum" sz="quarter" idx="5"/>
          </p:nvPr>
        </p:nvSpPr>
        <p:spPr/>
        <p:txBody>
          <a:bodyPr/>
          <a:lstStyle/>
          <a:p>
            <a:fld id="{6B157EC0-F7A6-48BA-A846-72D774034890}" type="slidenum">
              <a:rPr lang="en-US" smtClean="0"/>
              <a:t>29</a:t>
            </a:fld>
            <a:endParaRPr lang="en-US"/>
          </a:p>
        </p:txBody>
      </p:sp>
    </p:spTree>
    <p:extLst>
      <p:ext uri="{BB962C8B-B14F-4D97-AF65-F5344CB8AC3E}">
        <p14:creationId xmlns:p14="http://schemas.microsoft.com/office/powerpoint/2010/main" val="787592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And there are really simple tools you can use to determine which efficiency upgrades you may need.</a:t>
            </a:r>
          </a:p>
        </p:txBody>
      </p:sp>
      <p:sp>
        <p:nvSpPr>
          <p:cNvPr id="4" name="Slide Number Placeholder 3"/>
          <p:cNvSpPr>
            <a:spLocks noGrp="1"/>
          </p:cNvSpPr>
          <p:nvPr>
            <p:ph type="sldNum" sz="quarter" idx="5"/>
          </p:nvPr>
        </p:nvSpPr>
        <p:spPr/>
        <p:txBody>
          <a:bodyPr/>
          <a:lstStyle/>
          <a:p>
            <a:fld id="{6B157EC0-F7A6-48BA-A846-72D774034890}" type="slidenum">
              <a:rPr lang="en-US" smtClean="0"/>
              <a:t>30</a:t>
            </a:fld>
            <a:endParaRPr lang="en-US"/>
          </a:p>
        </p:txBody>
      </p:sp>
    </p:spTree>
    <p:extLst>
      <p:ext uri="{BB962C8B-B14F-4D97-AF65-F5344CB8AC3E}">
        <p14:creationId xmlns:p14="http://schemas.microsoft.com/office/powerpoint/2010/main" val="103263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 in chat – What community you are in, and if you have any land acknowledgement you feel comfortable with sharing</a:t>
            </a:r>
          </a:p>
        </p:txBody>
      </p:sp>
      <p:sp>
        <p:nvSpPr>
          <p:cNvPr id="4" name="Slide Number Placeholder 3"/>
          <p:cNvSpPr>
            <a:spLocks noGrp="1"/>
          </p:cNvSpPr>
          <p:nvPr>
            <p:ph type="sldNum" sz="quarter" idx="5"/>
          </p:nvPr>
        </p:nvSpPr>
        <p:spPr/>
        <p:txBody>
          <a:bodyPr/>
          <a:lstStyle/>
          <a:p>
            <a:fld id="{A2F168CE-6FF7-E740-AC2E-00D5DE2C41A5}" type="slidenum">
              <a:rPr lang="en-US" smtClean="0"/>
              <a:t>3</a:t>
            </a:fld>
            <a:endParaRPr lang="en-US"/>
          </a:p>
        </p:txBody>
      </p:sp>
    </p:spTree>
    <p:extLst>
      <p:ext uri="{BB962C8B-B14F-4D97-AF65-F5344CB8AC3E}">
        <p14:creationId xmlns:p14="http://schemas.microsoft.com/office/powerpoint/2010/main" val="2810887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envelope upgrades take a long time to pay</a:t>
            </a:r>
            <a:r>
              <a:rPr lang="en-US" baseline="0" dirty="0"/>
              <a:t> back when compared to installing a programmable thermostat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…that’s because while they may save the same amount of money, it costs so much more to make envelope improvements and almost nothing to add a programmable thermostat</a:t>
            </a:r>
            <a:endParaRPr lang="en-US" dirty="0"/>
          </a:p>
          <a:p>
            <a:endParaRPr lang="en-US" dirty="0"/>
          </a:p>
          <a:p>
            <a:r>
              <a:rPr lang="en-US" dirty="0"/>
              <a:t>Important to note that this is not the whole story, because it only gives us a time for payback but not how much we are actually saving once we pay it off (for example, attic insulation might save us more per year than a programmable thermostat).</a:t>
            </a:r>
          </a:p>
        </p:txBody>
      </p:sp>
      <p:sp>
        <p:nvSpPr>
          <p:cNvPr id="4" name="Slide Number Placeholder 3"/>
          <p:cNvSpPr>
            <a:spLocks noGrp="1"/>
          </p:cNvSpPr>
          <p:nvPr>
            <p:ph type="sldNum" sz="quarter" idx="5"/>
          </p:nvPr>
        </p:nvSpPr>
        <p:spPr/>
        <p:txBody>
          <a:bodyPr/>
          <a:lstStyle/>
          <a:p>
            <a:fld id="{6B157EC0-F7A6-48BA-A846-72D774034890}" type="slidenum">
              <a:rPr lang="en-US" smtClean="0"/>
              <a:t>31</a:t>
            </a:fld>
            <a:endParaRPr lang="en-US"/>
          </a:p>
        </p:txBody>
      </p:sp>
    </p:spTree>
    <p:extLst>
      <p:ext uri="{BB962C8B-B14F-4D97-AF65-F5344CB8AC3E}">
        <p14:creationId xmlns:p14="http://schemas.microsoft.com/office/powerpoint/2010/main" val="3077405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Before you start reducing your energy usage, it’s helpful to have an idea of how much energy you consume and what you are currently paying in electric and heating bills each month.</a:t>
            </a:r>
          </a:p>
          <a:p>
            <a:endParaRPr lang="en-US" dirty="0"/>
          </a:p>
          <a:p>
            <a:r>
              <a:rPr lang="en-US" dirty="0"/>
              <a:t>You can also track habits and usage, like how many times you run the dishwasher or do the laundry in a given week, how many lights your leave on at night, what electronics are always plugged in and on, etc.</a:t>
            </a:r>
          </a:p>
          <a:p>
            <a:endParaRPr lang="en-US" dirty="0"/>
          </a:p>
          <a:p>
            <a:r>
              <a:rPr lang="en-US" b="1" dirty="0"/>
              <a:t>*Kill-a-watt meter demo</a:t>
            </a:r>
          </a:p>
          <a:p>
            <a:r>
              <a:rPr lang="en-US" b="1" dirty="0"/>
              <a:t>*Hygrometer</a:t>
            </a:r>
          </a:p>
          <a:p>
            <a:endParaRPr lang="en-US" dirty="0"/>
          </a:p>
          <a:p>
            <a:endParaRPr lang="en-US" dirty="0"/>
          </a:p>
        </p:txBody>
      </p:sp>
      <p:sp>
        <p:nvSpPr>
          <p:cNvPr id="4" name="Slide Number Placeholder 3"/>
          <p:cNvSpPr>
            <a:spLocks noGrp="1"/>
          </p:cNvSpPr>
          <p:nvPr>
            <p:ph type="sldNum" sz="quarter" idx="5"/>
          </p:nvPr>
        </p:nvSpPr>
        <p:spPr/>
        <p:txBody>
          <a:bodyPr/>
          <a:lstStyle/>
          <a:p>
            <a:fld id="{6B157EC0-F7A6-48BA-A846-72D774034890}" type="slidenum">
              <a:rPr lang="en-US" smtClean="0"/>
              <a:t>32</a:t>
            </a:fld>
            <a:endParaRPr lang="en-US"/>
          </a:p>
        </p:txBody>
      </p:sp>
    </p:spTree>
    <p:extLst>
      <p:ext uri="{BB962C8B-B14F-4D97-AF65-F5344CB8AC3E}">
        <p14:creationId xmlns:p14="http://schemas.microsoft.com/office/powerpoint/2010/main" val="1148038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b93ea03871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b93ea03871_0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latin typeface="Arial"/>
                <a:ea typeface="Arial"/>
                <a:cs typeface="Arial"/>
                <a:sym typeface="Arial"/>
                <a:hlinkClick r:id="rId3"/>
              </a:rPr>
              <a:t>http://www.akenergyauthority.org/What-We-Do/Power-Cost-Equalization</a:t>
            </a:r>
            <a:endParaRPr/>
          </a:p>
          <a:p>
            <a:pPr marL="0" lvl="0" indent="0" algn="l" rtl="0">
              <a:spcBef>
                <a:spcPts val="0"/>
              </a:spcBef>
              <a:spcAft>
                <a:spcPts val="0"/>
              </a:spcAft>
              <a:buNone/>
            </a:pPr>
            <a:r>
              <a:rPr lang="en"/>
              <a:t>Infographic created by Laura Tellez when she worked at AHFC</a:t>
            </a:r>
            <a:endParaRPr/>
          </a:p>
        </p:txBody>
      </p:sp>
      <p:sp>
        <p:nvSpPr>
          <p:cNvPr id="1153" name="Google Shape;1153;gb93ea03871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bf17a4f37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bf17a4f37a_0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61" name="Google Shape;1161;gbf17a4f37a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b93ea03871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b93ea03871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69" name="Google Shape;1169;gb93ea03871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57EC0-F7A6-48BA-A846-72D774034890}" type="slidenum">
              <a:rPr lang="en-US" smtClean="0"/>
              <a:t>36</a:t>
            </a:fld>
            <a:endParaRPr lang="en-US"/>
          </a:p>
        </p:txBody>
      </p:sp>
    </p:spTree>
    <p:extLst>
      <p:ext uri="{BB962C8B-B14F-4D97-AF65-F5344CB8AC3E}">
        <p14:creationId xmlns:p14="http://schemas.microsoft.com/office/powerpoint/2010/main" val="1267844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d90026fc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d90026fc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d90026fc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fd90026fc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b93ea03871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b93ea03871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First we will talk a little bit about what energy efficiency and conservation is, and then we will go through each of these categories here and talk about how we can save by conserving or using efficiency measures. Throughout the presentation I’ll do short demos of these inexpensive products I have here that can help you when trying to save energy in your home.</a:t>
            </a:r>
          </a:p>
        </p:txBody>
      </p:sp>
      <p:sp>
        <p:nvSpPr>
          <p:cNvPr id="4" name="Slide Number Placeholder 3"/>
          <p:cNvSpPr>
            <a:spLocks noGrp="1"/>
          </p:cNvSpPr>
          <p:nvPr>
            <p:ph type="sldNum" sz="quarter" idx="5"/>
          </p:nvPr>
        </p:nvSpPr>
        <p:spPr/>
        <p:txBody>
          <a:bodyPr/>
          <a:lstStyle/>
          <a:p>
            <a:fld id="{6B157EC0-F7A6-48BA-A846-72D774034890}" type="slidenum">
              <a:rPr lang="en-US" smtClean="0"/>
              <a:t>4</a:t>
            </a:fld>
            <a:endParaRPr lang="en-US"/>
          </a:p>
        </p:txBody>
      </p:sp>
    </p:spTree>
    <p:extLst>
      <p:ext uri="{BB962C8B-B14F-4D97-AF65-F5344CB8AC3E}">
        <p14:creationId xmlns:p14="http://schemas.microsoft.com/office/powerpoint/2010/main" val="423908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u="none" strike="noStrike" cap="none" dirty="0">
                <a:solidFill>
                  <a:schemeClr val="dk1"/>
                </a:solidFill>
                <a:ea typeface="Calibri"/>
                <a:cs typeface="Circular Std Book" panose="020B0604020101020102" pitchFamily="34" charset="77"/>
                <a:sym typeface="Calibri"/>
              </a:rPr>
              <a:t>So how do we save our money? There are two ways – we can conserve energy (don’t use it at all) or we can use energy more efficiently. </a:t>
            </a:r>
          </a:p>
          <a:p>
            <a:pPr marL="0" marR="0" lvl="0" indent="0" algn="l" rtl="0">
              <a:spcBef>
                <a:spcPts val="0"/>
              </a:spcBef>
              <a:buNone/>
            </a:pPr>
            <a:endParaRPr sz="1200" u="none" strike="noStrike" cap="none" dirty="0">
              <a:solidFill>
                <a:schemeClr val="dk1"/>
              </a:solidFill>
              <a:ea typeface="Calibri"/>
              <a:cs typeface="Circular Std Book" panose="020B0604020101020102" pitchFamily="34" charset="77"/>
              <a:sym typeface="Calibri"/>
            </a:endParaRPr>
          </a:p>
          <a:p>
            <a:pPr marL="0" marR="0" lvl="0" indent="0" algn="l" rtl="0">
              <a:spcBef>
                <a:spcPts val="0"/>
              </a:spcBef>
              <a:buSzPct val="25000"/>
              <a:buNone/>
            </a:pPr>
            <a:r>
              <a:rPr lang="en" sz="1200" u="none" strike="noStrike" cap="none" dirty="0">
                <a:solidFill>
                  <a:schemeClr val="dk1"/>
                </a:solidFill>
                <a:ea typeface="Calibri"/>
                <a:cs typeface="Circular Std Book" panose="020B0604020101020102" pitchFamily="34" charset="77"/>
                <a:sym typeface="Calibri"/>
              </a:rPr>
              <a:t>Let’s look at ways to conserve- </a:t>
            </a:r>
          </a:p>
          <a:p>
            <a:pPr marL="0" marR="0" lvl="0" indent="0" algn="l" rtl="0">
              <a:spcBef>
                <a:spcPts val="0"/>
              </a:spcBef>
              <a:buNone/>
            </a:pPr>
            <a:endParaRPr sz="1200" u="none" strike="noStrike" cap="none" dirty="0">
              <a:solidFill>
                <a:schemeClr val="dk1"/>
              </a:solidFill>
              <a:ea typeface="Calibri"/>
              <a:cs typeface="Circular Std Book" panose="020B0604020101020102" pitchFamily="34" charset="77"/>
              <a:sym typeface="Calibri"/>
            </a:endParaRPr>
          </a:p>
          <a:p>
            <a:pPr marL="0" marR="0" lvl="0" indent="0" algn="l" rtl="0">
              <a:spcBef>
                <a:spcPts val="0"/>
              </a:spcBef>
              <a:buSzPct val="25000"/>
              <a:buNone/>
            </a:pPr>
            <a:r>
              <a:rPr lang="en" sz="1200" u="none" strike="noStrike" cap="none" dirty="0">
                <a:solidFill>
                  <a:schemeClr val="dk1"/>
                </a:solidFill>
                <a:ea typeface="Calibri"/>
                <a:cs typeface="Circular Std Book" panose="020B0604020101020102" pitchFamily="34" charset="77"/>
                <a:sym typeface="Calibri"/>
              </a:rPr>
              <a:t>For example, riding a bike instead of driving a car, conserves gas. </a:t>
            </a:r>
          </a:p>
          <a:p>
            <a:pPr marL="0" marR="0" lvl="0" indent="0" algn="l" rtl="0">
              <a:spcBef>
                <a:spcPts val="0"/>
              </a:spcBef>
              <a:buNone/>
            </a:pPr>
            <a:endParaRPr sz="1200" u="none" strike="noStrike" cap="none" dirty="0">
              <a:solidFill>
                <a:schemeClr val="dk1"/>
              </a:solidFill>
              <a:ea typeface="Calibri"/>
              <a:cs typeface="Circular Std Book" panose="020B0604020101020102" pitchFamily="34" charset="77"/>
              <a:sym typeface="Calibri"/>
            </a:endParaRPr>
          </a:p>
          <a:p>
            <a:pPr marL="0" marR="0" lvl="0" indent="0" algn="l" rtl="0">
              <a:spcBef>
                <a:spcPts val="0"/>
              </a:spcBef>
              <a:buSzPct val="25000"/>
              <a:buNone/>
            </a:pPr>
            <a:r>
              <a:rPr lang="en" sz="1200" u="none" strike="noStrike" cap="none" dirty="0">
                <a:solidFill>
                  <a:schemeClr val="dk1"/>
                </a:solidFill>
                <a:ea typeface="Calibri"/>
                <a:cs typeface="Circular Std Book" panose="020B0604020101020102" pitchFamily="34" charset="77"/>
                <a:sym typeface="Calibri"/>
              </a:rPr>
              <a:t>And unplugging computers and other electronics at night or</a:t>
            </a:r>
          </a:p>
          <a:p>
            <a:pPr marL="0" marR="0" lvl="0" indent="0" algn="l" rtl="0">
              <a:spcBef>
                <a:spcPts val="0"/>
              </a:spcBef>
              <a:buSzPct val="25000"/>
              <a:buNone/>
            </a:pPr>
            <a:r>
              <a:rPr lang="en" sz="1200" u="none" strike="noStrike" cap="none" dirty="0">
                <a:solidFill>
                  <a:schemeClr val="dk1"/>
                </a:solidFill>
                <a:ea typeface="Calibri"/>
                <a:cs typeface="Circular Std Book" panose="020B0604020101020102" pitchFamily="34" charset="77"/>
                <a:sym typeface="Calibri"/>
              </a:rPr>
              <a:t>when not in use, or turning off the lights when you leave a room.</a:t>
            </a:r>
          </a:p>
        </p:txBody>
      </p:sp>
      <p:sp>
        <p:nvSpPr>
          <p:cNvPr id="310" name="Shape 31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ea typeface="Calibri"/>
                <a:cs typeface="Circular Std Book" panose="020B0604020101020102" pitchFamily="34" charset="77"/>
                <a:sym typeface="Calibri"/>
              </a:rPr>
              <a:t>5</a:t>
            </a:fld>
            <a:endParaRPr lang="en" sz="1200" dirty="0">
              <a:solidFill>
                <a:schemeClr val="dk1"/>
              </a:solidFill>
              <a:ea typeface="Calibri"/>
              <a:cs typeface="Circular Std Book" panose="020B0604020101020102" pitchFamily="34" charset="77"/>
              <a:sym typeface="Calibri"/>
            </a:endParaRPr>
          </a:p>
        </p:txBody>
      </p:sp>
    </p:spTree>
    <p:extLst>
      <p:ext uri="{BB962C8B-B14F-4D97-AF65-F5344CB8AC3E}">
        <p14:creationId xmlns:p14="http://schemas.microsoft.com/office/powerpoint/2010/main" val="422598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b93ea03871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b93ea03871_0_1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45" name="Google Shape;1145;gb93ea03871_0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Again, this is the big one –  remember we are spending most of our money on heating our homes.</a:t>
            </a:r>
          </a:p>
        </p:txBody>
      </p:sp>
      <p:sp>
        <p:nvSpPr>
          <p:cNvPr id="4" name="Slide Number Placeholder 3"/>
          <p:cNvSpPr>
            <a:spLocks noGrp="1"/>
          </p:cNvSpPr>
          <p:nvPr>
            <p:ph type="sldNum" sz="quarter" idx="5"/>
          </p:nvPr>
        </p:nvSpPr>
        <p:spPr/>
        <p:txBody>
          <a:bodyPr/>
          <a:lstStyle/>
          <a:p>
            <a:fld id="{6B157EC0-F7A6-48BA-A846-72D774034890}" type="slidenum">
              <a:rPr lang="en-US" smtClean="0"/>
              <a:t>8</a:t>
            </a:fld>
            <a:endParaRPr lang="en-US"/>
          </a:p>
        </p:txBody>
      </p:sp>
    </p:spTree>
    <p:extLst>
      <p:ext uri="{BB962C8B-B14F-4D97-AF65-F5344CB8AC3E}">
        <p14:creationId xmlns:p14="http://schemas.microsoft.com/office/powerpoint/2010/main" val="45439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Across the board in Alaska, we are spending the most money on heating our homes from an energy perspective.</a:t>
            </a:r>
          </a:p>
          <a:p>
            <a:r>
              <a:rPr lang="en-US" baseline="0" dirty="0"/>
              <a:t>This slide shows how energy in Western Alaska is being used in the household. Notice that space heating is about 75% of our energy use/costs</a:t>
            </a:r>
          </a:p>
        </p:txBody>
      </p:sp>
      <p:sp>
        <p:nvSpPr>
          <p:cNvPr id="4" name="Slide Number Placeholder 3"/>
          <p:cNvSpPr>
            <a:spLocks noGrp="1"/>
          </p:cNvSpPr>
          <p:nvPr>
            <p:ph type="sldNum" sz="quarter" idx="10"/>
          </p:nvPr>
        </p:nvSpPr>
        <p:spPr/>
        <p:txBody>
          <a:bodyPr/>
          <a:lstStyle/>
          <a:p>
            <a:fld id="{6B157EC0-F7A6-48BA-A846-72D774034890}" type="slidenum">
              <a:rPr lang="en-US" smtClean="0"/>
              <a:t>9</a:t>
            </a:fld>
            <a:endParaRPr lang="en-US"/>
          </a:p>
        </p:txBody>
      </p:sp>
    </p:spTree>
    <p:extLst>
      <p:ext uri="{BB962C8B-B14F-4D97-AF65-F5344CB8AC3E}">
        <p14:creationId xmlns:p14="http://schemas.microsoft.com/office/powerpoint/2010/main" val="414655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air vents, radiators, and registers are blocked by furniture or drapes, heat cannot circulate throughout the rest of your house</a:t>
            </a:r>
          </a:p>
          <a:p>
            <a:endParaRPr lang="en-US" dirty="0"/>
          </a:p>
          <a:p>
            <a:r>
              <a:rPr lang="en-US" dirty="0"/>
              <a:t>This is an obvious conservation behavior: do not leave windows and door open when your heat is on</a:t>
            </a:r>
          </a:p>
          <a:p>
            <a:endParaRPr lang="en-US" dirty="0"/>
          </a:p>
          <a:p>
            <a:r>
              <a:rPr lang="en-US" dirty="0"/>
              <a:t>Also:</a:t>
            </a:r>
          </a:p>
          <a:p>
            <a:r>
              <a:rPr lang="en-US" dirty="0"/>
              <a:t>-never use gas or electric stoves for heating – this is very dangerous</a:t>
            </a:r>
          </a:p>
          <a:p>
            <a:r>
              <a:rPr lang="en-US" dirty="0"/>
              <a:t>-use electric space heaters sparingly – running one for 5 hours a day could cost anywhere from 50 to $125 a month in rural Alaskan households</a:t>
            </a:r>
          </a:p>
        </p:txBody>
      </p:sp>
      <p:sp>
        <p:nvSpPr>
          <p:cNvPr id="4" name="Slide Number Placeholder 3"/>
          <p:cNvSpPr>
            <a:spLocks noGrp="1"/>
          </p:cNvSpPr>
          <p:nvPr>
            <p:ph type="sldNum" sz="quarter" idx="5"/>
          </p:nvPr>
        </p:nvSpPr>
        <p:spPr/>
        <p:txBody>
          <a:bodyPr/>
          <a:lstStyle/>
          <a:p>
            <a:fld id="{6B157EC0-F7A6-48BA-A846-72D774034890}" type="slidenum">
              <a:rPr lang="en-US" smtClean="0"/>
              <a:t>10</a:t>
            </a:fld>
            <a:endParaRPr lang="en-US"/>
          </a:p>
        </p:txBody>
      </p:sp>
    </p:spTree>
    <p:extLst>
      <p:ext uri="{BB962C8B-B14F-4D97-AF65-F5344CB8AC3E}">
        <p14:creationId xmlns:p14="http://schemas.microsoft.com/office/powerpoint/2010/main" val="109695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56442"/>
            <a:ext cx="9564275" cy="1470025"/>
          </a:xfrm>
        </p:spPr>
        <p:txBody>
          <a:bodyPr>
            <a:normAutofit/>
          </a:bodyPr>
          <a:lstStyle>
            <a:lvl1pPr algn="l">
              <a:defRPr sz="3600" b="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609600" y="3886200"/>
            <a:ext cx="9564275"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3963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0"/>
            </a:lvl1pPr>
          </a:lstStyle>
          <a:p>
            <a:r>
              <a:rPr lang="en-US"/>
              <a:t>Click to edit Master title style</a:t>
            </a:r>
          </a:p>
        </p:txBody>
      </p:sp>
      <p:sp>
        <p:nvSpPr>
          <p:cNvPr id="3" name="Picture Placeholder 2"/>
          <p:cNvSpPr>
            <a:spLocks noGrp="1"/>
          </p:cNvSpPr>
          <p:nvPr>
            <p:ph type="pic" idx="1"/>
          </p:nvPr>
        </p:nvSpPr>
        <p:spPr>
          <a:xfrm>
            <a:off x="2389717" y="1654685"/>
            <a:ext cx="7315200" cy="30728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4"/>
          <p:cNvSpPr>
            <a:spLocks noGrp="1"/>
          </p:cNvSpPr>
          <p:nvPr>
            <p:ph type="sldNum" sz="quarter" idx="4"/>
          </p:nvPr>
        </p:nvSpPr>
        <p:spPr>
          <a:xfrm>
            <a:off x="8737600" y="62484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143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5"/>
          <p:cNvSpPr>
            <a:spLocks noGrp="1"/>
          </p:cNvSpPr>
          <p:nvPr>
            <p:ph type="title"/>
          </p:nvPr>
        </p:nvSpPr>
        <p:spPr>
          <a:xfrm>
            <a:off x="604008" y="1221089"/>
            <a:ext cx="9637227" cy="807736"/>
          </a:xfrm>
          <a:prstGeom prst="rect">
            <a:avLst/>
          </a:prstGeom>
        </p:spPr>
        <p:txBody>
          <a:bodyPr anchor="t" anchorCtr="0"/>
          <a:lstStyle/>
          <a:p>
            <a:r>
              <a:rPr lang="en-US" dirty="0"/>
              <a:t>Click to edit Master title style</a:t>
            </a:r>
          </a:p>
        </p:txBody>
      </p:sp>
      <p:sp>
        <p:nvSpPr>
          <p:cNvPr id="4" name="Content Placeholder 3"/>
          <p:cNvSpPr>
            <a:spLocks noGrp="1"/>
          </p:cNvSpPr>
          <p:nvPr>
            <p:ph sz="quarter" idx="10"/>
          </p:nvPr>
        </p:nvSpPr>
        <p:spPr>
          <a:xfrm>
            <a:off x="604009" y="2028825"/>
            <a:ext cx="9637227"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604008" y="3133725"/>
            <a:ext cx="9637227" cy="3024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64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4001" y="2423123"/>
            <a:ext cx="4510991" cy="4214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297683" y="1447800"/>
            <a:ext cx="9637227" cy="975322"/>
          </a:xfrm>
          <a:prstGeom prst="rect">
            <a:avLst/>
          </a:prstGeom>
        </p:spPr>
        <p:txBody>
          <a:bodyPr anchor="t" anchorCtr="0"/>
          <a:lstStyle/>
          <a:p>
            <a:r>
              <a:rPr lang="en-US" dirty="0"/>
              <a:t>Click to edit Master title style</a:t>
            </a:r>
          </a:p>
        </p:txBody>
      </p:sp>
      <p:sp>
        <p:nvSpPr>
          <p:cNvPr id="4" name="Picture Placeholder 3"/>
          <p:cNvSpPr>
            <a:spLocks noGrp="1"/>
          </p:cNvSpPr>
          <p:nvPr>
            <p:ph type="pic" sz="quarter" idx="10"/>
          </p:nvPr>
        </p:nvSpPr>
        <p:spPr>
          <a:xfrm>
            <a:off x="1117601" y="2438401"/>
            <a:ext cx="4510991" cy="4218253"/>
          </a:xfrm>
        </p:spPr>
        <p:txBody>
          <a:bodyPr/>
          <a:lstStyle/>
          <a:p>
            <a:endParaRPr lang="en-US"/>
          </a:p>
        </p:txBody>
      </p:sp>
    </p:spTree>
    <p:extLst>
      <p:ext uri="{BB962C8B-B14F-4D97-AF65-F5344CB8AC3E}">
        <p14:creationId xmlns:p14="http://schemas.microsoft.com/office/powerpoint/2010/main" val="1021281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88825" cy="6858000"/>
          </a:xfrm>
        </p:spPr>
        <p:txBody>
          <a:bodyPr/>
          <a:lstStyle>
            <a:lvl1pPr marL="0" indent="0">
              <a:buNone/>
              <a:defRPr/>
            </a:lvl1pPr>
          </a:lstStyle>
          <a:p>
            <a:pPr lvl="0"/>
            <a:r>
              <a:rPr lang="en-US" noProof="0"/>
              <a:t>Click icon to add picture</a:t>
            </a:r>
          </a:p>
        </p:txBody>
      </p:sp>
      <p:sp>
        <p:nvSpPr>
          <p:cNvPr id="2" name="Title 1"/>
          <p:cNvSpPr>
            <a:spLocks noGrp="1"/>
          </p:cNvSpPr>
          <p:nvPr>
            <p:ph type="title"/>
          </p:nvPr>
        </p:nvSpPr>
        <p:spPr>
          <a:xfrm>
            <a:off x="762000" y="1248465"/>
            <a:ext cx="4800600" cy="2392362"/>
          </a:xfrm>
        </p:spPr>
        <p:txBody>
          <a:bodyPr/>
          <a:lstStyle>
            <a:lvl1pPr>
              <a:defRPr>
                <a:solidFill>
                  <a:schemeClr val="bg1"/>
                </a:solidFill>
              </a:defRPr>
            </a:lvl1pPr>
          </a:lstStyle>
          <a:p>
            <a:r>
              <a:rPr lang="en-US"/>
              <a:t>Click to edit Master title style</a:t>
            </a:r>
          </a:p>
        </p:txBody>
      </p:sp>
      <p:sp>
        <p:nvSpPr>
          <p:cNvPr id="5" name="Subtitle 2"/>
          <p:cNvSpPr>
            <a:spLocks noGrp="1"/>
          </p:cNvSpPr>
          <p:nvPr>
            <p:ph type="subTitle" idx="1"/>
          </p:nvPr>
        </p:nvSpPr>
        <p:spPr>
          <a:xfrm>
            <a:off x="745761" y="4012992"/>
            <a:ext cx="48006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093050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9932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23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lvl1pPr marL="0" indent="0">
              <a:buNone/>
              <a:defRPr/>
            </a:lvl1pPr>
          </a:lstStyle>
          <a:p>
            <a:pPr lvl="0"/>
            <a:r>
              <a:rPr lang="en-US" noProof="0"/>
              <a:t>Click icon to add picture</a:t>
            </a:r>
            <a:endParaRPr lang="en-US" noProof="0" dirty="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033887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057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08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46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969490"/>
            <a:ext cx="10972800" cy="293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2048248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00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1866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910BD8D-8347-6646-966F-1967FA18740B}"/>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lvl1pPr>
          </a:lstStyle>
          <a:p>
            <a:fld id="{C33D117F-3197-444B-917E-A439BA607874}" type="datetime1">
              <a:rPr lang="en-US" smtClean="0"/>
              <a:t>12/15/21</a:t>
            </a:fld>
            <a:endParaRPr lang="en-US"/>
          </a:p>
        </p:txBody>
      </p:sp>
      <p:sp>
        <p:nvSpPr>
          <p:cNvPr id="6" name="Footer Placeholder 4">
            <a:extLst>
              <a:ext uri="{FF2B5EF4-FFF2-40B4-BE49-F238E27FC236}">
                <a16:creationId xmlns:a16="http://schemas.microsoft.com/office/drawing/2014/main" id="{12185563-B37B-7F45-B8B4-AFAFF3B96420}"/>
              </a:ext>
            </a:extLst>
          </p:cNvPr>
          <p:cNvSpPr>
            <a:spLocks noGrp="1" noChangeArrowheads="1"/>
          </p:cNvSpPr>
          <p:nvPr>
            <p:ph type="ftr" sz="quarter" idx="11"/>
          </p:nvPr>
        </p:nvSpPr>
        <p:spPr>
          <a:xfrm>
            <a:off x="4165600" y="6245225"/>
            <a:ext cx="3860800" cy="476250"/>
          </a:xfrm>
          <a:prstGeom prst="rect">
            <a:avLst/>
          </a:prstGeom>
        </p:spPr>
        <p:txBody>
          <a:bodyPr/>
          <a:lstStyle>
            <a:lvl1pPr eaLnBrk="1" hangingPunct="1">
              <a:defRPr/>
            </a:lvl1pPr>
          </a:lstStyle>
          <a:p>
            <a:endParaRPr lang="en-US"/>
          </a:p>
        </p:txBody>
      </p:sp>
      <p:sp>
        <p:nvSpPr>
          <p:cNvPr id="7" name="Slide Number Placeholder 5">
            <a:extLst>
              <a:ext uri="{FF2B5EF4-FFF2-40B4-BE49-F238E27FC236}">
                <a16:creationId xmlns:a16="http://schemas.microsoft.com/office/drawing/2014/main" id="{78F86D62-015F-B649-87B1-55FF6FBCA2B4}"/>
              </a:ext>
            </a:extLst>
          </p:cNvPr>
          <p:cNvSpPr>
            <a:spLocks noGrp="1" noChangeArrowheads="1"/>
          </p:cNvSpPr>
          <p:nvPr>
            <p:ph type="sldNum" sz="quarter" idx="12"/>
          </p:nvPr>
        </p:nvSpPr>
        <p:spPr>
          <a:xfrm>
            <a:off x="8737600" y="6245225"/>
            <a:ext cx="2844800" cy="476250"/>
          </a:xfrm>
          <a:prstGeom prst="rect">
            <a:avLst/>
          </a:prstGeom>
        </p:spPr>
        <p:txBody>
          <a:bodyPr/>
          <a:lstStyle>
            <a:lvl1pPr eaLnBrk="1" hangingPunct="1">
              <a:defRPr/>
            </a:lvl1pPr>
          </a:lstStyle>
          <a:p>
            <a:fld id="{5471C0B0-C871-414D-9440-B19AA4FE5758}" type="slidenum">
              <a:rPr lang="en-US" smtClean="0"/>
              <a:t>‹#›</a:t>
            </a:fld>
            <a:endParaRPr lang="en-US"/>
          </a:p>
        </p:txBody>
      </p:sp>
    </p:spTree>
    <p:extLst>
      <p:ext uri="{BB962C8B-B14F-4D97-AF65-F5344CB8AC3E}">
        <p14:creationId xmlns:p14="http://schemas.microsoft.com/office/powerpoint/2010/main" val="1795725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0919441-708E-9241-8D55-3F69D5DF73F9}"/>
              </a:ext>
            </a:extLst>
          </p:cNvPr>
          <p:cNvSpPr>
            <a:spLocks noGrp="1" noChangeArrowheads="1"/>
          </p:cNvSpPr>
          <p:nvPr>
            <p:ph type="ftr" sz="quarter" idx="10"/>
          </p:nvPr>
        </p:nvSpPr>
        <p:spPr>
          <a:xfrm>
            <a:off x="4165600" y="6245225"/>
            <a:ext cx="3860800" cy="476250"/>
          </a:xfrm>
          <a:prstGeom prst="rect">
            <a:avLst/>
          </a:prstGeom>
        </p:spPr>
        <p:txBody>
          <a:bodyPr/>
          <a:lstStyle>
            <a:lvl1pPr eaLnBrk="1" hangingPunct="1">
              <a:defRPr/>
            </a:lvl1pPr>
          </a:lstStyle>
          <a:p>
            <a:endParaRPr lang="en-US"/>
          </a:p>
        </p:txBody>
      </p:sp>
      <p:sp>
        <p:nvSpPr>
          <p:cNvPr id="5" name="Rectangle 6">
            <a:extLst>
              <a:ext uri="{FF2B5EF4-FFF2-40B4-BE49-F238E27FC236}">
                <a16:creationId xmlns:a16="http://schemas.microsoft.com/office/drawing/2014/main" id="{74D9C09A-F166-9C41-AA6A-EF83667B919D}"/>
              </a:ext>
            </a:extLst>
          </p:cNvPr>
          <p:cNvSpPr>
            <a:spLocks noGrp="1" noChangeArrowheads="1"/>
          </p:cNvSpPr>
          <p:nvPr>
            <p:ph type="sldNum" sz="quarter" idx="11"/>
          </p:nvPr>
        </p:nvSpPr>
        <p:spPr>
          <a:xfrm>
            <a:off x="8737600" y="6245225"/>
            <a:ext cx="2844800" cy="476250"/>
          </a:xfrm>
          <a:prstGeom prst="rect">
            <a:avLst/>
          </a:prstGeom>
        </p:spPr>
        <p:txBody>
          <a:bodyPr/>
          <a:lstStyle>
            <a:lvl1pPr eaLnBrk="1" hangingPunct="1">
              <a:defRPr/>
            </a:lvl1pPr>
          </a:lstStyle>
          <a:p>
            <a:fld id="{5471C0B0-C871-414D-9440-B19AA4FE5758}" type="slidenum">
              <a:rPr lang="en-US" smtClean="0"/>
              <a:t>‹#›</a:t>
            </a:fld>
            <a:endParaRPr lang="en-US"/>
          </a:p>
        </p:txBody>
      </p:sp>
    </p:spTree>
    <p:extLst>
      <p:ext uri="{BB962C8B-B14F-4D97-AF65-F5344CB8AC3E}">
        <p14:creationId xmlns:p14="http://schemas.microsoft.com/office/powerpoint/2010/main" val="2900421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1C79F1-572B-D845-BF90-950006E7E1D6}"/>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lvl1pPr>
          </a:lstStyle>
          <a:p>
            <a:fld id="{2CFB8905-C406-714E-8EB4-3928624FE410}" type="datetime1">
              <a:rPr lang="en-US" smtClean="0"/>
              <a:t>12/15/21</a:t>
            </a:fld>
            <a:endParaRPr lang="en-US"/>
          </a:p>
        </p:txBody>
      </p:sp>
      <p:sp>
        <p:nvSpPr>
          <p:cNvPr id="5" name="Rectangle 5">
            <a:extLst>
              <a:ext uri="{FF2B5EF4-FFF2-40B4-BE49-F238E27FC236}">
                <a16:creationId xmlns:a16="http://schemas.microsoft.com/office/drawing/2014/main" id="{344A64C2-F978-844E-AD78-372612F2641B}"/>
              </a:ext>
            </a:extLst>
          </p:cNvPr>
          <p:cNvSpPr>
            <a:spLocks noGrp="1" noChangeArrowheads="1"/>
          </p:cNvSpPr>
          <p:nvPr>
            <p:ph type="ftr" sz="quarter" idx="11"/>
          </p:nvPr>
        </p:nvSpPr>
        <p:spPr>
          <a:xfrm>
            <a:off x="4165600" y="6245225"/>
            <a:ext cx="3860800" cy="476250"/>
          </a:xfrm>
          <a:prstGeom prst="rect">
            <a:avLst/>
          </a:prstGeom>
        </p:spPr>
        <p:txBody>
          <a:bodyPr/>
          <a:lstStyle>
            <a:lvl1pPr eaLnBrk="1" hangingPunct="1">
              <a:defRPr/>
            </a:lvl1pPr>
          </a:lstStyle>
          <a:p>
            <a:endParaRPr lang="en-US"/>
          </a:p>
        </p:txBody>
      </p:sp>
      <p:sp>
        <p:nvSpPr>
          <p:cNvPr id="6" name="Rectangle 6">
            <a:extLst>
              <a:ext uri="{FF2B5EF4-FFF2-40B4-BE49-F238E27FC236}">
                <a16:creationId xmlns:a16="http://schemas.microsoft.com/office/drawing/2014/main" id="{86905D75-A909-1B44-9063-BEA8EE581212}"/>
              </a:ext>
            </a:extLst>
          </p:cNvPr>
          <p:cNvSpPr>
            <a:spLocks noGrp="1" noChangeArrowheads="1"/>
          </p:cNvSpPr>
          <p:nvPr>
            <p:ph type="sldNum" sz="quarter" idx="12"/>
          </p:nvPr>
        </p:nvSpPr>
        <p:spPr>
          <a:xfrm>
            <a:off x="8737600" y="6245225"/>
            <a:ext cx="2844800" cy="476250"/>
          </a:xfrm>
          <a:prstGeom prst="rect">
            <a:avLst/>
          </a:prstGeom>
        </p:spPr>
        <p:txBody>
          <a:bodyPr/>
          <a:lstStyle>
            <a:lvl1pPr eaLnBrk="1" hangingPunct="1">
              <a:defRPr/>
            </a:lvl1pPr>
          </a:lstStyle>
          <a:p>
            <a:fld id="{5471C0B0-C871-414D-9440-B19AA4FE5758}" type="slidenum">
              <a:rPr lang="en-US" smtClean="0"/>
              <a:t>‹#›</a:t>
            </a:fld>
            <a:endParaRPr lang="en-US"/>
          </a:p>
        </p:txBody>
      </p:sp>
    </p:spTree>
    <p:extLst>
      <p:ext uri="{BB962C8B-B14F-4D97-AF65-F5344CB8AC3E}">
        <p14:creationId xmlns:p14="http://schemas.microsoft.com/office/powerpoint/2010/main" val="1886747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990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A9A3CEF-DDC9-BC43-A595-1772AC63C30B}" type="datetime1">
              <a:rPr lang="en-US" smtClean="0"/>
              <a:t>12/15/21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01872F-26FD-3C49-8640-299703123516}" type="slidenum">
              <a:rPr lang="en-US"/>
              <a:pPr>
                <a:defRPr/>
              </a:pPr>
              <a:t>‹#›</a:t>
            </a:fld>
            <a:endParaRPr lang="en-US" dirty="0"/>
          </a:p>
        </p:txBody>
      </p:sp>
    </p:spTree>
    <p:extLst>
      <p:ext uri="{BB962C8B-B14F-4D97-AF65-F5344CB8AC3E}">
        <p14:creationId xmlns:p14="http://schemas.microsoft.com/office/powerpoint/2010/main" val="308392407"/>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Headline, Text &amp; Photo">
    <p:spTree>
      <p:nvGrpSpPr>
        <p:cNvPr id="1" name=""/>
        <p:cNvGrpSpPr/>
        <p:nvPr/>
      </p:nvGrpSpPr>
      <p:grpSpPr>
        <a:xfrm>
          <a:off x="0" y="0"/>
          <a:ext cx="0" cy="0"/>
          <a:chOff x="0" y="0"/>
          <a:chExt cx="0" cy="0"/>
        </a:xfrm>
      </p:grpSpPr>
      <p:sp>
        <p:nvSpPr>
          <p:cNvPr id="81" name="Headline Placement Example"/>
          <p:cNvSpPr txBox="1">
            <a:spLocks noGrp="1"/>
          </p:cNvSpPr>
          <p:nvPr>
            <p:ph type="title" hasCustomPrompt="1"/>
          </p:nvPr>
        </p:nvSpPr>
        <p:spPr>
          <a:xfrm>
            <a:off x="768348" y="727654"/>
            <a:ext cx="5069214" cy="1317130"/>
          </a:xfrm>
          <a:prstGeom prst="rect">
            <a:avLst/>
          </a:prstGeom>
        </p:spPr>
        <p:txBody>
          <a:bodyPr anchor="t"/>
          <a:lstStyle>
            <a:lvl1pPr algn="l">
              <a:defRPr sz="3500" spc="-70">
                <a:solidFill>
                  <a:srgbClr val="5C9E4A"/>
                </a:solidFill>
              </a:defRPr>
            </a:lvl1pPr>
          </a:lstStyle>
          <a:p>
            <a:r>
              <a:t>Headline Placement Example</a:t>
            </a:r>
          </a:p>
        </p:txBody>
      </p:sp>
      <p:pic>
        <p:nvPicPr>
          <p:cNvPr id="82"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4232" y="5798770"/>
            <a:ext cx="2640737" cy="302360"/>
          </a:xfrm>
          <a:prstGeom prst="rect">
            <a:avLst/>
          </a:prstGeom>
          <a:ln w="12700">
            <a:miter lim="400000"/>
          </a:ln>
        </p:spPr>
      </p:pic>
      <p:sp>
        <p:nvSpPr>
          <p:cNvPr id="83" name="alaskarenewableenergy.org"/>
          <p:cNvSpPr txBox="1">
            <a:spLocks noGrp="1"/>
          </p:cNvSpPr>
          <p:nvPr>
            <p:ph type="body" sz="quarter" idx="21"/>
          </p:nvPr>
        </p:nvSpPr>
        <p:spPr>
          <a:xfrm>
            <a:off x="768348" y="5847815"/>
            <a:ext cx="3618197" cy="318036"/>
          </a:xfrm>
          <a:prstGeom prst="rect">
            <a:avLst/>
          </a:prstGeom>
        </p:spPr>
        <p:txBody>
          <a:bodyPr anchor="b">
            <a:spAutoFit/>
          </a:bodyPr>
          <a:lstStyle>
            <a:lvl1pPr defTabSz="1219169">
              <a:defRPr sz="1400">
                <a:solidFill>
                  <a:srgbClr val="000000"/>
                </a:solidFill>
              </a:defRPr>
            </a:lvl1pPr>
          </a:lstStyle>
          <a:p>
            <a:pPr lvl="0"/>
            <a:r>
              <a:rPr lang="en-US"/>
              <a:t>Edit Master text styles</a:t>
            </a:r>
          </a:p>
        </p:txBody>
      </p:sp>
      <p:sp>
        <p:nvSpPr>
          <p:cNvPr id="84" name="Rectangle"/>
          <p:cNvSpPr/>
          <p:nvPr/>
        </p:nvSpPr>
        <p:spPr>
          <a:xfrm>
            <a:off x="0" y="6381452"/>
            <a:ext cx="12192000" cy="476548"/>
          </a:xfrm>
          <a:prstGeom prst="rect">
            <a:avLst/>
          </a:prstGeom>
          <a:solidFill>
            <a:srgbClr val="5C9E4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5" name="Body Level One…"/>
          <p:cNvSpPr txBox="1">
            <a:spLocks noGrp="1"/>
          </p:cNvSpPr>
          <p:nvPr>
            <p:ph type="body" sz="half" idx="22"/>
          </p:nvPr>
        </p:nvSpPr>
        <p:spPr>
          <a:xfrm>
            <a:off x="768348" y="2124252"/>
            <a:ext cx="5069214" cy="3376722"/>
          </a:xfrm>
          <a:prstGeom prst="rect">
            <a:avLst/>
          </a:prstGeom>
        </p:spPr>
        <p:txBody>
          <a:bodyPr/>
          <a:lstStyle>
            <a:lvl1pPr marL="304800" indent="-304800" defTabSz="1219169">
              <a:spcBef>
                <a:spcPts val="2100"/>
              </a:spcBef>
              <a:buSzPct val="123000"/>
              <a:buChar char="•"/>
              <a:defRPr sz="1800" b="0">
                <a:solidFill>
                  <a:srgbClr val="000000"/>
                </a:solidFill>
              </a:defRPr>
            </a:lvl1pPr>
            <a:lvl2pPr marL="609600" indent="-304800" defTabSz="1219169">
              <a:spcBef>
                <a:spcPts val="2100"/>
              </a:spcBef>
              <a:buSzPct val="123000"/>
              <a:buChar char="•"/>
              <a:defRPr sz="1800" b="0">
                <a:solidFill>
                  <a:srgbClr val="000000"/>
                </a:solidFill>
              </a:defRPr>
            </a:lvl2pPr>
            <a:lvl3pPr marL="914400" indent="-304800" defTabSz="1219169">
              <a:spcBef>
                <a:spcPts val="2100"/>
              </a:spcBef>
              <a:buSzPct val="123000"/>
              <a:buChar char="•"/>
              <a:defRPr sz="1800" b="0">
                <a:solidFill>
                  <a:srgbClr val="000000"/>
                </a:solidFill>
              </a:defRPr>
            </a:lvl3pPr>
            <a:lvl4pPr marL="1219200" indent="-304800" defTabSz="1219169">
              <a:spcBef>
                <a:spcPts val="2100"/>
              </a:spcBef>
              <a:buSzPct val="123000"/>
              <a:buChar char="•"/>
              <a:defRPr sz="1800" b="0">
                <a:solidFill>
                  <a:srgbClr val="000000"/>
                </a:solidFill>
              </a:defRPr>
            </a:lvl4pPr>
            <a:lvl5pPr marL="1524000" indent="-304800" defTabSz="1219169">
              <a:spcBef>
                <a:spcPts val="2100"/>
              </a:spcBef>
              <a:buSzPct val="123000"/>
              <a:buChar char="•"/>
              <a:defRPr sz="18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6" name="6PCX0s41.jpeg"/>
          <p:cNvSpPr>
            <a:spLocks noGrp="1"/>
          </p:cNvSpPr>
          <p:nvPr>
            <p:ph type="pic" sz="half" idx="23"/>
          </p:nvPr>
        </p:nvSpPr>
        <p:spPr>
          <a:xfrm>
            <a:off x="5675519" y="725736"/>
            <a:ext cx="6299399" cy="4724549"/>
          </a:xfrm>
          <a:prstGeom prst="rect">
            <a:avLst/>
          </a:prstGeom>
        </p:spPr>
        <p:txBody>
          <a:bodyPr lIns="91439" tIns="45719" rIns="91439" bIns="45719">
            <a:noAutofit/>
          </a:bodyPr>
          <a:lstStyle/>
          <a:p>
            <a:r>
              <a:rPr lang="en-US"/>
              <a:t>Click icon to add picture</a:t>
            </a:r>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942902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133216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2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13776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12179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19350"/>
            <a:ext cx="5486400" cy="3484026"/>
          </a:xfrm>
        </p:spPr>
        <p:txBody>
          <a:bodyPr/>
          <a:lstStyle>
            <a:lvl1pPr marL="0" indent="0">
              <a:buNone/>
              <a:defRPr/>
            </a:lvl1pPr>
          </a:lstStyle>
          <a:p>
            <a:pPr lvl="0"/>
            <a:endParaRPr lang="en-US" dirty="0"/>
          </a:p>
        </p:txBody>
      </p:sp>
      <p:sp>
        <p:nvSpPr>
          <p:cNvPr id="5"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a:xfrm>
            <a:off x="609600" y="1109132"/>
            <a:ext cx="10972800" cy="1143000"/>
          </a:xfrm>
        </p:spPr>
        <p:txBody>
          <a:bodyPr/>
          <a:lstStyle>
            <a:lvl1pPr>
              <a:defRPr b="0"/>
            </a:lvl1pPr>
          </a:lstStyle>
          <a:p>
            <a:r>
              <a:rPr lang="en-US" dirty="0"/>
              <a:t>Click to edit Master title style</a:t>
            </a:r>
          </a:p>
        </p:txBody>
      </p:sp>
      <p:sp>
        <p:nvSpPr>
          <p:cNvPr id="8" name="Content Placeholder 2"/>
          <p:cNvSpPr>
            <a:spLocks noGrp="1"/>
          </p:cNvSpPr>
          <p:nvPr>
            <p:ph idx="10"/>
          </p:nvPr>
        </p:nvSpPr>
        <p:spPr>
          <a:xfrm>
            <a:off x="6096000" y="2419350"/>
            <a:ext cx="5486400" cy="349124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45238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Footer Placeholder 5"/>
          <p:cNvSpPr>
            <a:spLocks noGrp="1"/>
          </p:cNvSpPr>
          <p:nvPr>
            <p:ph type="ftr" sz="quarter" idx="3"/>
          </p:nvPr>
        </p:nvSpPr>
        <p:spPr>
          <a:xfrm>
            <a:off x="4165600" y="624628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4"/>
          <p:cNvSpPr>
            <a:spLocks noGrp="1"/>
          </p:cNvSpPr>
          <p:nvPr>
            <p:ph type="sldNum" sz="quarter" idx="4"/>
          </p:nvPr>
        </p:nvSpPr>
        <p:spPr>
          <a:xfrm>
            <a:off x="8737600" y="624628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
        <p:nvSpPr>
          <p:cNvPr id="7" name="Title 1"/>
          <p:cNvSpPr>
            <a:spLocks noGrp="1"/>
          </p:cNvSpPr>
          <p:nvPr>
            <p:ph type="ctrTitle"/>
          </p:nvPr>
        </p:nvSpPr>
        <p:spPr>
          <a:xfrm>
            <a:off x="609600" y="2656442"/>
            <a:ext cx="9564275" cy="1470025"/>
          </a:xfrm>
        </p:spPr>
        <p:txBody>
          <a:bodyPr>
            <a:normAutofit/>
          </a:bodyPr>
          <a:lstStyle>
            <a:lvl1pPr algn="l">
              <a:defRPr sz="3200" b="0">
                <a:solidFill>
                  <a:schemeClr val="tx1"/>
                </a:solidFill>
              </a:defRPr>
            </a:lvl1pPr>
          </a:lstStyle>
          <a:p>
            <a:r>
              <a:rPr lang="en-US" dirty="0"/>
              <a:t>Click to edit Master title style</a:t>
            </a:r>
          </a:p>
        </p:txBody>
      </p:sp>
      <p:sp>
        <p:nvSpPr>
          <p:cNvPr id="8" name="Subtitle 2"/>
          <p:cNvSpPr>
            <a:spLocks noGrp="1"/>
          </p:cNvSpPr>
          <p:nvPr>
            <p:ph type="subTitle" idx="1"/>
          </p:nvPr>
        </p:nvSpPr>
        <p:spPr>
          <a:xfrm>
            <a:off x="609600" y="3886200"/>
            <a:ext cx="9564275" cy="17526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76102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609600" y="2969489"/>
            <a:ext cx="5384800" cy="3156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969489"/>
            <a:ext cx="5384800" cy="3156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423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46869"/>
            <a:ext cx="10972800" cy="1143000"/>
          </a:xfrm>
        </p:spPr>
        <p:txBody>
          <a:bodyPr/>
          <a:lstStyle>
            <a:lvl1pPr>
              <a:defRPr b="0"/>
            </a:lvl1pPr>
          </a:lstStyle>
          <a:p>
            <a:r>
              <a:rPr lang="en-US" dirty="0"/>
              <a:t>Click to edit Master title style</a:t>
            </a:r>
          </a:p>
        </p:txBody>
      </p:sp>
      <p:sp>
        <p:nvSpPr>
          <p:cNvPr id="3" name="Text Placeholder 2"/>
          <p:cNvSpPr>
            <a:spLocks noGrp="1"/>
          </p:cNvSpPr>
          <p:nvPr>
            <p:ph type="body" idx="1"/>
          </p:nvPr>
        </p:nvSpPr>
        <p:spPr>
          <a:xfrm>
            <a:off x="609600" y="173518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3389869"/>
            <a:ext cx="5386917" cy="27362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43084" y="173518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3389869"/>
            <a:ext cx="5389033" cy="27362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5"/>
          <p:cNvSpPr>
            <a:spLocks noGrp="1"/>
          </p:cNvSpPr>
          <p:nvPr>
            <p:ph type="ftr" sz="quarter" idx="11"/>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9" name="Slide Number Placeholder 4"/>
          <p:cNvSpPr>
            <a:spLocks noGrp="1"/>
          </p:cNvSpPr>
          <p:nvPr>
            <p:ph type="sldNum" sz="quarter" idx="12"/>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67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143000"/>
          </a:xfrm>
        </p:spPr>
        <p:txBody>
          <a:bodyPr/>
          <a:lstStyle>
            <a:lvl1pPr>
              <a:defRPr b="0"/>
            </a:lvl1pPr>
          </a:lstStyle>
          <a:p>
            <a:r>
              <a:rPr lang="en-US" dirty="0"/>
              <a:t>Click to edit Master title style</a:t>
            </a:r>
          </a:p>
        </p:txBody>
      </p:sp>
      <p:sp>
        <p:nvSpPr>
          <p:cNvPr id="4"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5"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6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5"/>
          <p:cNvSpPr>
            <a:spLocks noGrp="1"/>
          </p:cNvSpPr>
          <p:nvPr>
            <p:ph type="ftr" sz="quarter" idx="3"/>
          </p:nvPr>
        </p:nvSpPr>
        <p:spPr>
          <a:xfrm>
            <a:off x="4165600" y="622934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4" name="Slide Number Placeholder 4"/>
          <p:cNvSpPr>
            <a:spLocks noGrp="1"/>
          </p:cNvSpPr>
          <p:nvPr>
            <p:ph type="sldNum" sz="quarter" idx="4"/>
          </p:nvPr>
        </p:nvSpPr>
        <p:spPr>
          <a:xfrm>
            <a:off x="8737600" y="622934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430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95400"/>
            <a:ext cx="4011084" cy="720725"/>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4766733" y="2016125"/>
            <a:ext cx="6815667" cy="41100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16125"/>
            <a:ext cx="4011084" cy="4110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176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2648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969490"/>
            <a:ext cx="10972800" cy="3148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737600" y="6237813"/>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Circular Std Book" panose="020B0604020101020102" pitchFamily="34" charset="77"/>
              </a:defRPr>
            </a:lvl1pPr>
          </a:lstStyle>
          <a:p>
            <a:fld id="{B8B18C1A-64A6-FD45-812B-3658D11C518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3"/>
          </p:nvPr>
        </p:nvSpPr>
        <p:spPr>
          <a:xfrm>
            <a:off x="4165600" y="623781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Circular Std Book" panose="020B0604020101020102" pitchFamily="34" charset="77"/>
              </a:defRPr>
            </a:lvl1pPr>
          </a:lstStyle>
          <a:p>
            <a:endParaRPr lang="en-US" dirty="0">
              <a:solidFill>
                <a:prstClr val="black">
                  <a:tint val="75000"/>
                </a:prstClr>
              </a:solidFill>
            </a:endParaRPr>
          </a:p>
        </p:txBody>
      </p:sp>
      <p:sp>
        <p:nvSpPr>
          <p:cNvPr id="4" name="TextBox 3"/>
          <p:cNvSpPr txBox="1"/>
          <p:nvPr userDrawn="1"/>
        </p:nvSpPr>
        <p:spPr>
          <a:xfrm>
            <a:off x="520701" y="205175"/>
            <a:ext cx="6083299" cy="276999"/>
          </a:xfrm>
          <a:prstGeom prst="rect">
            <a:avLst/>
          </a:prstGeom>
          <a:noFill/>
          <a:ln>
            <a:solidFill>
              <a:schemeClr val="tx1"/>
            </a:solidFill>
          </a:ln>
        </p:spPr>
        <p:txBody>
          <a:bodyPr wrap="square" rtlCol="0">
            <a:spAutoFit/>
          </a:bodyPr>
          <a:lstStyle/>
          <a:p>
            <a:r>
              <a:rPr lang="en-US" sz="1200" b="0" i="0" dirty="0">
                <a:latin typeface="Circular Std Book" panose="020B0604020101020102" pitchFamily="34" charset="77"/>
              </a:rPr>
              <a:t>Use</a:t>
            </a:r>
            <a:r>
              <a:rPr lang="en-US" sz="1200" b="0" i="0" baseline="0" dirty="0">
                <a:latin typeface="Circular Std Book" panose="020B0604020101020102" pitchFamily="34" charset="77"/>
              </a:rPr>
              <a:t> the chat box or click the hand icon            to ask a question.</a:t>
            </a:r>
            <a:endParaRPr lang="en-US" sz="1200" b="0" i="0" dirty="0">
              <a:latin typeface="Circular Std Book" panose="020B0604020101020102" pitchFamily="34" charset="77"/>
            </a:endParaRPr>
          </a:p>
        </p:txBody>
      </p:sp>
      <p:pic>
        <p:nvPicPr>
          <p:cNvPr id="13315" name="Picture 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038600" y="205174"/>
            <a:ext cx="4572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64532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algn="l" defTabSz="457200" rtl="0" eaLnBrk="1" latinLnBrk="0" hangingPunct="1">
        <a:spcBef>
          <a:spcPct val="0"/>
        </a:spcBef>
        <a:buNone/>
        <a:defRPr sz="3600" b="0" i="0" kern="1200">
          <a:solidFill>
            <a:srgbClr val="002060"/>
          </a:solidFill>
          <a:latin typeface="+mj-lt"/>
          <a:ea typeface="+mj-ea"/>
          <a:cs typeface="HelveticaNeueLT Std Blk Cn"/>
        </a:defRPr>
      </a:lvl1pPr>
    </p:titleStyle>
    <p:bodyStyle>
      <a:lvl1pPr marL="342900" indent="-342900" algn="l" defTabSz="457200" rtl="0" eaLnBrk="1" latinLnBrk="0" hangingPunct="1">
        <a:spcBef>
          <a:spcPct val="20000"/>
        </a:spcBef>
        <a:buFont typeface="Arial"/>
        <a:buChar char="•"/>
        <a:defRPr sz="3200" b="0" i="0" kern="1200">
          <a:solidFill>
            <a:srgbClr val="000000"/>
          </a:solidFill>
          <a:latin typeface="Circular Std Book" panose="020B0604020101020102" pitchFamily="34" charset="77"/>
          <a:ea typeface="+mn-ea"/>
          <a:cs typeface="HelveticaNeueLT Std Cn"/>
        </a:defRPr>
      </a:lvl1pPr>
      <a:lvl2pPr marL="742950" indent="-285750" algn="l" defTabSz="457200" rtl="0" eaLnBrk="1" latinLnBrk="0" hangingPunct="1">
        <a:spcBef>
          <a:spcPct val="20000"/>
        </a:spcBef>
        <a:buFont typeface="Arial"/>
        <a:buChar char="–"/>
        <a:defRPr sz="2800" b="0" i="0" kern="1200">
          <a:solidFill>
            <a:srgbClr val="000000"/>
          </a:solidFill>
          <a:latin typeface="Circular Std Book" panose="020B0604020101020102" pitchFamily="34" charset="77"/>
          <a:ea typeface="+mn-ea"/>
          <a:cs typeface="HelveticaNeueLT Std Cn"/>
        </a:defRPr>
      </a:lvl2pPr>
      <a:lvl3pPr marL="1143000" indent="-228600" algn="l" defTabSz="457200" rtl="0" eaLnBrk="1" latinLnBrk="0" hangingPunct="1">
        <a:spcBef>
          <a:spcPct val="20000"/>
        </a:spcBef>
        <a:buFont typeface="Arial"/>
        <a:buChar char="•"/>
        <a:defRPr sz="2400" b="0" i="0" kern="1200">
          <a:solidFill>
            <a:srgbClr val="000000"/>
          </a:solidFill>
          <a:latin typeface="Circular Std Book" panose="020B0604020101020102" pitchFamily="34" charset="77"/>
          <a:ea typeface="+mn-ea"/>
          <a:cs typeface="HelveticaNeueLT Std Cn"/>
        </a:defRPr>
      </a:lvl3pPr>
      <a:lvl4pPr marL="1600200" indent="-228600" algn="l" defTabSz="457200" rtl="0" eaLnBrk="1" latinLnBrk="0" hangingPunct="1">
        <a:spcBef>
          <a:spcPct val="20000"/>
        </a:spcBef>
        <a:buFont typeface="Arial"/>
        <a:buChar char="–"/>
        <a:defRPr sz="2000" b="0" i="0" kern="1200">
          <a:solidFill>
            <a:srgbClr val="000000"/>
          </a:solidFill>
          <a:latin typeface="Circular Std Book" panose="020B0604020101020102" pitchFamily="34" charset="77"/>
          <a:ea typeface="+mn-ea"/>
          <a:cs typeface="HelveticaNeueLT Std Cn"/>
        </a:defRPr>
      </a:lvl4pPr>
      <a:lvl5pPr marL="2057400" indent="-228600" algn="l" defTabSz="457200" rtl="0" eaLnBrk="1" latinLnBrk="0" hangingPunct="1">
        <a:spcBef>
          <a:spcPct val="20000"/>
        </a:spcBef>
        <a:buFont typeface="Arial"/>
        <a:buChar char="»"/>
        <a:defRPr sz="2000" b="0" i="0" kern="1200">
          <a:solidFill>
            <a:srgbClr val="000000"/>
          </a:solidFill>
          <a:latin typeface="Circular Std Book" panose="020B0604020101020102" pitchFamily="34" charset="77"/>
          <a:ea typeface="+mn-ea"/>
          <a:cs typeface="HelveticaNeueLT Std C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B40707-9F04-474A-9C5E-FEA6BDCFB9D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A5562EDA-ED09-A644-AFD4-62393C336A5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74921461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7" r:id="rId13"/>
    <p:sldLayoutId id="2147483958" r:id="rId14"/>
    <p:sldLayoutId id="2147483959" r:id="rId15"/>
    <p:sldLayoutId id="2147483960" r:id="rId16"/>
    <p:sldLayoutId id="2147483961" r:id="rId17"/>
  </p:sldLayoutIdLst>
  <p:hf hdr="0" ftr="0" dt="0"/>
  <p:txStyles>
    <p:titleStyle>
      <a:lvl1pPr algn="ctr" rtl="0" eaLnBrk="1" fontAlgn="base" hangingPunct="1">
        <a:spcBef>
          <a:spcPct val="0"/>
        </a:spcBef>
        <a:spcAft>
          <a:spcPct val="0"/>
        </a:spcAft>
        <a:defRPr sz="4400" b="0" i="0">
          <a:solidFill>
            <a:srgbClr val="3E629B"/>
          </a:solidFill>
          <a:latin typeface="Circular Std Book" panose="020B0604020101020102" pitchFamily="34" charset="77"/>
          <a:ea typeface="ＭＳ Ｐゴシック" charset="0"/>
          <a:cs typeface="Circular Std Book" panose="020B0604020101020102" pitchFamily="34" charset="77"/>
        </a:defRPr>
      </a:lvl1pPr>
      <a:lvl2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2pPr>
      <a:lvl3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3pPr>
      <a:lvl4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4pPr>
      <a:lvl5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Circular Std Book" panose="020B0604020101020102" pitchFamily="34" charset="77"/>
          <a:ea typeface="ＭＳ Ｐゴシック" charset="0"/>
          <a:cs typeface="Circular Std Book" panose="020B0604020101020102" pitchFamily="34" charset="77"/>
        </a:defRPr>
      </a:lvl1pPr>
      <a:lvl2pPr marL="742950" indent="-285750" algn="l" rtl="0" eaLnBrk="1" fontAlgn="base" hangingPunct="1">
        <a:spcBef>
          <a:spcPct val="20000"/>
        </a:spcBef>
        <a:spcAft>
          <a:spcPct val="0"/>
        </a:spcAft>
        <a:buChar char="–"/>
        <a:defRPr sz="2800" b="0" i="0">
          <a:solidFill>
            <a:schemeClr val="tx1"/>
          </a:solidFill>
          <a:latin typeface="Circular Std Book" panose="020B0604020101020102" pitchFamily="34" charset="77"/>
          <a:ea typeface="ＭＳ Ｐゴシック" charset="0"/>
          <a:cs typeface="Circular Std Book" panose="020B0604020101020102" pitchFamily="34" charset="77"/>
        </a:defRPr>
      </a:lvl2pPr>
      <a:lvl3pPr marL="1143000" indent="-228600" algn="l" rtl="0" eaLnBrk="1" fontAlgn="base" hangingPunct="1">
        <a:spcBef>
          <a:spcPct val="20000"/>
        </a:spcBef>
        <a:spcAft>
          <a:spcPct val="0"/>
        </a:spcAft>
        <a:buChar char="•"/>
        <a:defRPr sz="2400" b="0" i="0">
          <a:solidFill>
            <a:schemeClr val="tx1"/>
          </a:solidFill>
          <a:latin typeface="Circular Std Book" panose="020B0604020101020102" pitchFamily="34" charset="77"/>
          <a:ea typeface="ＭＳ Ｐゴシック" charset="0"/>
          <a:cs typeface="Circular Std Book" panose="020B0604020101020102" pitchFamily="34" charset="77"/>
        </a:defRPr>
      </a:lvl3pPr>
      <a:lvl4pPr marL="1600200" indent="-228600" algn="l" rtl="0" eaLnBrk="1" fontAlgn="base" hangingPunct="1">
        <a:spcBef>
          <a:spcPct val="20000"/>
        </a:spcBef>
        <a:spcAft>
          <a:spcPct val="0"/>
        </a:spcAft>
        <a:buChar char="–"/>
        <a:defRPr sz="2000" b="0" i="0">
          <a:solidFill>
            <a:schemeClr val="tx1"/>
          </a:solidFill>
          <a:latin typeface="Circular Std Book" panose="020B0604020101020102" pitchFamily="34" charset="77"/>
          <a:ea typeface="ＭＳ Ｐゴシック" charset="0"/>
          <a:cs typeface="Circular Std Book" panose="020B0604020101020102" pitchFamily="34" charset="77"/>
        </a:defRPr>
      </a:lvl4pPr>
      <a:lvl5pPr marL="2057400" indent="-228600" algn="l" rtl="0" eaLnBrk="1" fontAlgn="base" hangingPunct="1">
        <a:spcBef>
          <a:spcPct val="20000"/>
        </a:spcBef>
        <a:spcAft>
          <a:spcPct val="0"/>
        </a:spcAft>
        <a:buChar char="»"/>
        <a:defRPr sz="2000" b="0" i="0">
          <a:solidFill>
            <a:schemeClr val="tx1"/>
          </a:solidFill>
          <a:latin typeface="Circular Std Book" panose="020B0604020101020102" pitchFamily="34" charset="77"/>
          <a:ea typeface="ＭＳ Ｐゴシック" charset="0"/>
          <a:cs typeface="Circular Std Book" panose="020B0604020101020102" pitchFamily="34" charset="77"/>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7.tiff"/></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jpe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8.emf"/><Relationship Id="rId1" Type="http://schemas.openxmlformats.org/officeDocument/2006/relationships/slideLayout" Target="../slideLayouts/slideLayout26.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https://akenergysmart.org/lesson-plans/home-energy-assessment/"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0.jpe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https://alaskarenewableenergy.org/library/energy-savers-tips-for-alaskans/"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hyperlink" Target="https://ahfc.us/efficienc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0400" y="455723"/>
            <a:ext cx="6858000" cy="2997446"/>
          </a:xfrm>
        </p:spPr>
        <p:txBody>
          <a:bodyPr anchor="ctr">
            <a:noAutofit/>
          </a:bodyPr>
          <a:lstStyle/>
          <a:p>
            <a:pPr algn="l"/>
            <a:r>
              <a:rPr lang="en-US" sz="6000" b="1" dirty="0"/>
              <a:t>Energy Saving Tips: Winter Edition</a:t>
            </a:r>
          </a:p>
        </p:txBody>
      </p:sp>
      <p:sp>
        <p:nvSpPr>
          <p:cNvPr id="4" name="Subtitle 3"/>
          <p:cNvSpPr>
            <a:spLocks noGrp="1"/>
          </p:cNvSpPr>
          <p:nvPr>
            <p:ph idx="1"/>
          </p:nvPr>
        </p:nvSpPr>
        <p:spPr>
          <a:xfrm>
            <a:off x="5012800" y="3276600"/>
            <a:ext cx="6705600" cy="1554163"/>
          </a:xfrm>
        </p:spPr>
        <p:txBody>
          <a:bodyPr>
            <a:normAutofit/>
          </a:bodyPr>
          <a:lstStyle/>
          <a:p>
            <a:pPr marL="0" indent="0" algn="l">
              <a:lnSpc>
                <a:spcPct val="90000"/>
              </a:lnSpc>
              <a:buNone/>
            </a:pPr>
            <a:r>
              <a:rPr lang="en-US" sz="3000" dirty="0">
                <a:latin typeface="Circular Std Book" panose="020B0604020101020102" pitchFamily="34" charset="77"/>
              </a:rPr>
              <a:t>Colleen Fisk </a:t>
            </a:r>
          </a:p>
          <a:p>
            <a:pPr marL="0" indent="0" algn="l">
              <a:lnSpc>
                <a:spcPct val="90000"/>
              </a:lnSpc>
              <a:buNone/>
            </a:pPr>
            <a:r>
              <a:rPr lang="en-US" sz="3000" dirty="0">
                <a:latin typeface="Circular Std Book" panose="020B0604020101020102" pitchFamily="34" charset="77"/>
              </a:rPr>
              <a:t>Energy Education Director </a:t>
            </a:r>
          </a:p>
          <a:p>
            <a:pPr marL="0" indent="0" algn="l">
              <a:lnSpc>
                <a:spcPct val="90000"/>
              </a:lnSpc>
              <a:buNone/>
            </a:pPr>
            <a:r>
              <a:rPr lang="en-US" sz="3000" dirty="0">
                <a:latin typeface="Circular Std Book" panose="020B0604020101020102" pitchFamily="34" charset="77"/>
              </a:rPr>
              <a:t>Renewable Energy Alaska Project</a:t>
            </a:r>
          </a:p>
        </p:txBody>
      </p:sp>
      <p:pic>
        <p:nvPicPr>
          <p:cNvPr id="6" name="Picture 5" descr="Tree with Christmas lights">
            <a:extLst>
              <a:ext uri="{FF2B5EF4-FFF2-40B4-BE49-F238E27FC236}">
                <a16:creationId xmlns:a16="http://schemas.microsoft.com/office/drawing/2014/main" id="{E72CC273-FA5F-4665-A043-82C3CED95F21}"/>
              </a:ext>
            </a:extLst>
          </p:cNvPr>
          <p:cNvPicPr>
            <a:picLocks noChangeAspect="1"/>
          </p:cNvPicPr>
          <p:nvPr/>
        </p:nvPicPr>
        <p:blipFill>
          <a:blip r:embed="rId3">
            <a:extLst>
              <a:ext uri="{28A0092B-C50C-407E-A947-70E740481C1C}">
                <a14:useLocalDpi xmlns:a14="http://schemas.microsoft.com/office/drawing/2010/main" val="0"/>
              </a:ext>
            </a:extLst>
          </a:blip>
          <a:srcRect l="973" r="97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9" name="Picture 8" descr="A picture containing text, clipart&#10;&#10;Description automatically generated">
            <a:extLst>
              <a:ext uri="{FF2B5EF4-FFF2-40B4-BE49-F238E27FC236}">
                <a16:creationId xmlns:a16="http://schemas.microsoft.com/office/drawing/2014/main" id="{AE3E2CDA-FCF9-2840-9AE1-C886CCF609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9113" y="5720823"/>
            <a:ext cx="3060287" cy="777215"/>
          </a:xfrm>
          <a:prstGeom prst="rect">
            <a:avLst/>
          </a:prstGeom>
        </p:spPr>
      </p:pic>
      <p:pic>
        <p:nvPicPr>
          <p:cNvPr id="5" name="Picture 4" descr="Icon&#10;&#10;Description automatically generated">
            <a:extLst>
              <a:ext uri="{FF2B5EF4-FFF2-40B4-BE49-F238E27FC236}">
                <a16:creationId xmlns:a16="http://schemas.microsoft.com/office/drawing/2014/main" id="{DBD653AA-9C77-C04C-B423-13E89824D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467" y="5043023"/>
            <a:ext cx="2285533" cy="1554163"/>
          </a:xfrm>
          <a:prstGeom prst="rect">
            <a:avLst/>
          </a:prstGeom>
        </p:spPr>
      </p:pic>
      <p:pic>
        <p:nvPicPr>
          <p:cNvPr id="12" name="Picture 11" descr="REAP logo">
            <a:extLst>
              <a:ext uri="{FF2B5EF4-FFF2-40B4-BE49-F238E27FC236}">
                <a16:creationId xmlns:a16="http://schemas.microsoft.com/office/drawing/2014/main" id="{78C5837B-70E2-094B-B680-2CD46B53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76" y="5475595"/>
            <a:ext cx="2590800" cy="1267670"/>
          </a:xfrm>
          <a:prstGeom prst="rect">
            <a:avLst/>
          </a:prstGeom>
        </p:spPr>
      </p:pic>
    </p:spTree>
    <p:extLst>
      <p:ext uri="{BB962C8B-B14F-4D97-AF65-F5344CB8AC3E}">
        <p14:creationId xmlns:p14="http://schemas.microsoft.com/office/powerpoint/2010/main" val="27689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700"/>
                                        <p:tgtEl>
                                          <p:spTgt spid="4">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700"/>
                                        <p:tgtEl>
                                          <p:spTgt spid="4">
                                            <p:txEl>
                                              <p:pRg st="2" end="2"/>
                                            </p:txEl>
                                          </p:spTgt>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2D1F-A3C7-5446-A925-96E85653905A}"/>
              </a:ext>
            </a:extLst>
          </p:cNvPr>
          <p:cNvSpPr>
            <a:spLocks noGrp="1"/>
          </p:cNvSpPr>
          <p:nvPr>
            <p:ph type="title"/>
          </p:nvPr>
        </p:nvSpPr>
        <p:spPr>
          <a:xfrm>
            <a:off x="685800" y="532440"/>
            <a:ext cx="5905500" cy="817562"/>
          </a:xfrm>
        </p:spPr>
        <p:txBody>
          <a:bodyPr/>
          <a:lstStyle/>
          <a:p>
            <a:r>
              <a:rPr lang="en-US" b="1" dirty="0"/>
              <a:t>You can:</a:t>
            </a:r>
          </a:p>
        </p:txBody>
      </p:sp>
      <p:sp>
        <p:nvSpPr>
          <p:cNvPr id="3" name="Content Placeholder 2">
            <a:extLst>
              <a:ext uri="{FF2B5EF4-FFF2-40B4-BE49-F238E27FC236}">
                <a16:creationId xmlns:a16="http://schemas.microsoft.com/office/drawing/2014/main" id="{69C07B8D-3CFD-DC4D-AE41-F58A48E53012}"/>
              </a:ext>
            </a:extLst>
          </p:cNvPr>
          <p:cNvSpPr>
            <a:spLocks noGrp="1"/>
          </p:cNvSpPr>
          <p:nvPr>
            <p:ph idx="1"/>
          </p:nvPr>
        </p:nvSpPr>
        <p:spPr>
          <a:xfrm>
            <a:off x="547343" y="1447800"/>
            <a:ext cx="6417604" cy="4319588"/>
          </a:xfrm>
        </p:spPr>
        <p:txBody>
          <a:bodyPr>
            <a:normAutofit lnSpcReduction="10000"/>
          </a:bodyPr>
          <a:lstStyle/>
          <a:p>
            <a:r>
              <a:rPr lang="en-US" dirty="0">
                <a:latin typeface="Circular Std Book" panose="020B0604020101020102" pitchFamily="34" charset="77"/>
              </a:rPr>
              <a:t>Check and unblock air vents, radiators, and registers</a:t>
            </a:r>
          </a:p>
          <a:p>
            <a:r>
              <a:rPr lang="en-US" dirty="0">
                <a:latin typeface="Circular Std Book" panose="020B0604020101020102" pitchFamily="34" charset="77"/>
              </a:rPr>
              <a:t>Seal your fireplace (and other holes) when not in use</a:t>
            </a:r>
          </a:p>
          <a:p>
            <a:r>
              <a:rPr lang="en-US" dirty="0">
                <a:latin typeface="Circular Std Book" panose="020B0604020101020102" pitchFamily="34" charset="77"/>
              </a:rPr>
              <a:t>Have a professional tune your heating system</a:t>
            </a:r>
          </a:p>
          <a:p>
            <a:pPr lvl="1">
              <a:buFont typeface=".SF NS Symbols Regular"/>
              <a:buChar char="✓"/>
            </a:pPr>
            <a:r>
              <a:rPr lang="en-US" dirty="0">
                <a:latin typeface="Circular Std Book" panose="020B0604020101020102" pitchFamily="34" charset="77"/>
              </a:rPr>
              <a:t>Should be checked every year</a:t>
            </a:r>
          </a:p>
          <a:p>
            <a:pPr lvl="1">
              <a:buFont typeface=".SF NS Symbols Regular"/>
              <a:buChar char="✓"/>
            </a:pPr>
            <a:r>
              <a:rPr lang="en-US" dirty="0">
                <a:latin typeface="Circular Std Book" panose="020B0604020101020102" pitchFamily="34" charset="77"/>
              </a:rPr>
              <a:t>Replace systems older than 15 years</a:t>
            </a:r>
          </a:p>
        </p:txBody>
      </p:sp>
      <p:sp>
        <p:nvSpPr>
          <p:cNvPr id="4" name="Slide Number Placeholder 3">
            <a:extLst>
              <a:ext uri="{FF2B5EF4-FFF2-40B4-BE49-F238E27FC236}">
                <a16:creationId xmlns:a16="http://schemas.microsoft.com/office/drawing/2014/main" id="{1B5E0889-B8A9-0E41-B0B0-8A1F09202E0B}"/>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10</a:t>
            </a:fld>
            <a:endParaRPr lang="en-US"/>
          </a:p>
        </p:txBody>
      </p:sp>
      <p:pic>
        <p:nvPicPr>
          <p:cNvPr id="5" name="Content Placeholder 11" descr="A dog standing in a room&#10;&#10;Description automatically generated">
            <a:extLst>
              <a:ext uri="{FF2B5EF4-FFF2-40B4-BE49-F238E27FC236}">
                <a16:creationId xmlns:a16="http://schemas.microsoft.com/office/drawing/2014/main" id="{D9C7E0AD-DC21-DC44-B24F-01315037DF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7272601" y="3244056"/>
            <a:ext cx="2969099"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view of a desk&#10;&#10;Description automatically generated">
            <a:extLst>
              <a:ext uri="{FF2B5EF4-FFF2-40B4-BE49-F238E27FC236}">
                <a16:creationId xmlns:a16="http://schemas.microsoft.com/office/drawing/2014/main" id="{EF0E37A1-E82C-894D-BA79-C40F3154DA5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81800" y="102436"/>
            <a:ext cx="3950703" cy="2963027"/>
          </a:xfrm>
          <a:prstGeom prst="rect">
            <a:avLst/>
          </a:prstGeom>
        </p:spPr>
      </p:pic>
    </p:spTree>
    <p:extLst>
      <p:ext uri="{BB962C8B-B14F-4D97-AF65-F5344CB8AC3E}">
        <p14:creationId xmlns:p14="http://schemas.microsoft.com/office/powerpoint/2010/main" val="323659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6398-7EAF-E547-A4EC-A745322ECF77}"/>
              </a:ext>
            </a:extLst>
          </p:cNvPr>
          <p:cNvSpPr>
            <a:spLocks noGrp="1"/>
          </p:cNvSpPr>
          <p:nvPr>
            <p:ph type="title"/>
          </p:nvPr>
        </p:nvSpPr>
        <p:spPr>
          <a:xfrm>
            <a:off x="609600" y="304800"/>
            <a:ext cx="5334000" cy="1143000"/>
          </a:xfrm>
        </p:spPr>
        <p:txBody>
          <a:bodyPr/>
          <a:lstStyle/>
          <a:p>
            <a:r>
              <a:rPr lang="en-US" b="1" dirty="0"/>
              <a:t>Thermostats</a:t>
            </a:r>
          </a:p>
        </p:txBody>
      </p:sp>
      <p:sp>
        <p:nvSpPr>
          <p:cNvPr id="3" name="Content Placeholder 2">
            <a:extLst>
              <a:ext uri="{FF2B5EF4-FFF2-40B4-BE49-F238E27FC236}">
                <a16:creationId xmlns:a16="http://schemas.microsoft.com/office/drawing/2014/main" id="{4AE9192B-9CFB-FE41-8373-7A8D44D5F659}"/>
              </a:ext>
            </a:extLst>
          </p:cNvPr>
          <p:cNvSpPr>
            <a:spLocks noGrp="1"/>
          </p:cNvSpPr>
          <p:nvPr>
            <p:ph idx="1"/>
          </p:nvPr>
        </p:nvSpPr>
        <p:spPr>
          <a:xfrm>
            <a:off x="621890" y="1742281"/>
            <a:ext cx="5486400" cy="4319588"/>
          </a:xfrm>
        </p:spPr>
        <p:txBody>
          <a:bodyPr>
            <a:normAutofit/>
          </a:bodyPr>
          <a:lstStyle/>
          <a:p>
            <a:r>
              <a:rPr lang="en-US" sz="2800" dirty="0">
                <a:latin typeface="Circular Std Book" panose="020B0604020101020102" pitchFamily="34" charset="77"/>
              </a:rPr>
              <a:t>62ºF - 68ºF in winter and turn off in the summer</a:t>
            </a:r>
          </a:p>
          <a:p>
            <a:r>
              <a:rPr lang="en-US" sz="2800" dirty="0">
                <a:latin typeface="Circular Std Book" panose="020B0604020101020102" pitchFamily="34" charset="77"/>
              </a:rPr>
              <a:t>Every degree you lower = save 2% on your heating bill!</a:t>
            </a:r>
          </a:p>
          <a:p>
            <a:r>
              <a:rPr lang="en-US" sz="2800" dirty="0">
                <a:latin typeface="Circular Std Book" panose="020B0604020101020102" pitchFamily="34" charset="77"/>
              </a:rPr>
              <a:t>Program if possible:</a:t>
            </a:r>
          </a:p>
          <a:p>
            <a:pPr lvl="1">
              <a:buFont typeface=".SF NS Symbols Regular"/>
              <a:buChar char="✓"/>
            </a:pPr>
            <a:r>
              <a:rPr lang="en-US" sz="2400" dirty="0">
                <a:latin typeface="Circular Std Book" panose="020B0604020101020102" pitchFamily="34" charset="77"/>
              </a:rPr>
              <a:t>set back heat 2 hours before bed &amp; increase just before you wake</a:t>
            </a:r>
          </a:p>
          <a:p>
            <a:pPr lvl="1">
              <a:buFont typeface=".SF NS Symbols Regular"/>
              <a:buChar char="✓"/>
            </a:pPr>
            <a:r>
              <a:rPr lang="en-US" sz="2400" dirty="0">
                <a:latin typeface="Circular Std Book" panose="020B0604020101020102" pitchFamily="34" charset="77"/>
              </a:rPr>
              <a:t>Set back when no one is home</a:t>
            </a:r>
          </a:p>
        </p:txBody>
      </p:sp>
      <p:sp>
        <p:nvSpPr>
          <p:cNvPr id="4" name="Slide Number Placeholder 3">
            <a:extLst>
              <a:ext uri="{FF2B5EF4-FFF2-40B4-BE49-F238E27FC236}">
                <a16:creationId xmlns:a16="http://schemas.microsoft.com/office/drawing/2014/main" id="{8F9EF77B-B9A4-704C-ACB1-02EC82435C0E}"/>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11</a:t>
            </a:fld>
            <a:endParaRPr lang="en-US" dirty="0"/>
          </a:p>
        </p:txBody>
      </p:sp>
      <p:pic>
        <p:nvPicPr>
          <p:cNvPr id="6" name="Picture 5">
            <a:extLst>
              <a:ext uri="{FF2B5EF4-FFF2-40B4-BE49-F238E27FC236}">
                <a16:creationId xmlns:a16="http://schemas.microsoft.com/office/drawing/2014/main" id="{4D015235-8D19-E248-AFCD-8EAC748FCF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67562" y="304800"/>
            <a:ext cx="3665220" cy="2971800"/>
          </a:xfrm>
          <a:prstGeom prst="rect">
            <a:avLst/>
          </a:prstGeom>
        </p:spPr>
      </p:pic>
      <p:sp>
        <p:nvSpPr>
          <p:cNvPr id="5" name="Frame 4">
            <a:extLst>
              <a:ext uri="{FF2B5EF4-FFF2-40B4-BE49-F238E27FC236}">
                <a16:creationId xmlns:a16="http://schemas.microsoft.com/office/drawing/2014/main" id="{A9A9E654-5089-2647-B2F2-53FF6973EA26}"/>
              </a:ext>
            </a:extLst>
          </p:cNvPr>
          <p:cNvSpPr/>
          <p:nvPr/>
        </p:nvSpPr>
        <p:spPr>
          <a:xfrm>
            <a:off x="990600" y="4876800"/>
            <a:ext cx="4800600" cy="609600"/>
          </a:xfrm>
          <a:prstGeom prst="frame">
            <a:avLst/>
          </a:prstGeom>
          <a:solidFill>
            <a:srgbClr val="3E629B"/>
          </a:solidFill>
          <a:ln>
            <a:solidFill>
              <a:srgbClr val="3E6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59C16716-9245-9A46-9222-08E1EB68DBBA}"/>
              </a:ext>
            </a:extLst>
          </p:cNvPr>
          <p:cNvPicPr>
            <a:picLocks noChangeAspect="1"/>
          </p:cNvPicPr>
          <p:nvPr/>
        </p:nvPicPr>
        <p:blipFill>
          <a:blip r:embed="rId4"/>
          <a:stretch>
            <a:fillRect/>
          </a:stretch>
        </p:blipFill>
        <p:spPr>
          <a:xfrm>
            <a:off x="7650968" y="3660369"/>
            <a:ext cx="2298407" cy="2312211"/>
          </a:xfrm>
          <a:prstGeom prst="rect">
            <a:avLst/>
          </a:prstGeom>
        </p:spPr>
      </p:pic>
    </p:spTree>
    <p:extLst>
      <p:ext uri="{BB962C8B-B14F-4D97-AF65-F5344CB8AC3E}">
        <p14:creationId xmlns:p14="http://schemas.microsoft.com/office/powerpoint/2010/main" val="36997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6DE1-49C6-6E4E-9CB7-D85A14225BDC}"/>
              </a:ext>
            </a:extLst>
          </p:cNvPr>
          <p:cNvSpPr>
            <a:spLocks noGrp="1"/>
          </p:cNvSpPr>
          <p:nvPr>
            <p:ph type="title"/>
          </p:nvPr>
        </p:nvSpPr>
        <p:spPr>
          <a:xfrm>
            <a:off x="609601" y="2847975"/>
            <a:ext cx="4011084" cy="1162050"/>
          </a:xfrm>
        </p:spPr>
        <p:txBody>
          <a:bodyPr wrap="square" anchor="b">
            <a:normAutofit/>
          </a:bodyPr>
          <a:lstStyle/>
          <a:p>
            <a:pPr>
              <a:lnSpc>
                <a:spcPct val="90000"/>
              </a:lnSpc>
            </a:pPr>
            <a:r>
              <a:rPr lang="en-US" cap="none" dirty="0">
                <a:latin typeface="Circular Std Book" panose="020B0604020101020102" pitchFamily="34" charset="77"/>
                <a:cs typeface="Circular Std Book" panose="020B0604020101020102" pitchFamily="34" charset="77"/>
              </a:rPr>
              <a:t>INSULATION &amp; AIR SEALING</a:t>
            </a:r>
          </a:p>
        </p:txBody>
      </p:sp>
      <p:sp>
        <p:nvSpPr>
          <p:cNvPr id="3" name="Slide Number Placeholder 2" hidden="1">
            <a:extLst>
              <a:ext uri="{FF2B5EF4-FFF2-40B4-BE49-F238E27FC236}">
                <a16:creationId xmlns:a16="http://schemas.microsoft.com/office/drawing/2014/main" id="{28A28E35-8574-3745-AB96-7D341711C463}"/>
              </a:ext>
            </a:extLst>
          </p:cNvPr>
          <p:cNvSpPr>
            <a:spLocks noGrp="1"/>
          </p:cNvSpPr>
          <p:nvPr>
            <p:ph type="sldNum" sz="quarter" idx="4294967295"/>
          </p:nvPr>
        </p:nvSpPr>
        <p:spPr>
          <a:xfrm>
            <a:off x="9347200" y="6356350"/>
            <a:ext cx="2844800" cy="365125"/>
          </a:xfrm>
          <a:prstGeom prst="rect">
            <a:avLst/>
          </a:prstGeom>
        </p:spPr>
        <p:txBody>
          <a:bodyPr/>
          <a:lstStyle/>
          <a:p>
            <a:pPr>
              <a:spcAft>
                <a:spcPts val="600"/>
              </a:spcAft>
            </a:pPr>
            <a:fld id="{5471C0B0-C871-414D-9440-B19AA4FE5758}" type="slidenum">
              <a:rPr lang="en-US" smtClean="0"/>
              <a:pPr>
                <a:spcAft>
                  <a:spcPts val="600"/>
                </a:spcAft>
              </a:pPr>
              <a:t>12</a:t>
            </a:fld>
            <a:endParaRPr lang="en-US"/>
          </a:p>
        </p:txBody>
      </p:sp>
      <p:pic>
        <p:nvPicPr>
          <p:cNvPr id="6" name="Content Placeholder 5" descr="Diagram, engineering drawing&#10;&#10;Description automatically generated">
            <a:extLst>
              <a:ext uri="{FF2B5EF4-FFF2-40B4-BE49-F238E27FC236}">
                <a16:creationId xmlns:a16="http://schemas.microsoft.com/office/drawing/2014/main" id="{A0FEA80E-1D99-DE4C-9B93-3C66AE4200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257800" y="81825"/>
            <a:ext cx="6148123" cy="61481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21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013A-866E-A24C-829C-91CDD024E1EF}"/>
              </a:ext>
            </a:extLst>
          </p:cNvPr>
          <p:cNvSpPr>
            <a:spLocks noGrp="1"/>
          </p:cNvSpPr>
          <p:nvPr>
            <p:ph type="title"/>
          </p:nvPr>
        </p:nvSpPr>
        <p:spPr>
          <a:xfrm>
            <a:off x="1981200" y="790181"/>
            <a:ext cx="8229600" cy="817562"/>
          </a:xfrm>
        </p:spPr>
        <p:txBody>
          <a:bodyPr/>
          <a:lstStyle/>
          <a:p>
            <a:r>
              <a:rPr lang="en-US" b="1" dirty="0"/>
              <a:t>You can:</a:t>
            </a:r>
          </a:p>
        </p:txBody>
      </p:sp>
      <p:sp>
        <p:nvSpPr>
          <p:cNvPr id="3" name="Content Placeholder 2">
            <a:extLst>
              <a:ext uri="{FF2B5EF4-FFF2-40B4-BE49-F238E27FC236}">
                <a16:creationId xmlns:a16="http://schemas.microsoft.com/office/drawing/2014/main" id="{739BA8EE-A6B0-3D4F-AD35-2EEB7DBFFDA5}"/>
              </a:ext>
            </a:extLst>
          </p:cNvPr>
          <p:cNvSpPr>
            <a:spLocks noGrp="1"/>
          </p:cNvSpPr>
          <p:nvPr>
            <p:ph idx="1"/>
          </p:nvPr>
        </p:nvSpPr>
        <p:spPr>
          <a:xfrm>
            <a:off x="609600" y="1607743"/>
            <a:ext cx="5427029" cy="4038600"/>
          </a:xfrm>
        </p:spPr>
        <p:txBody>
          <a:bodyPr>
            <a:noAutofit/>
          </a:bodyPr>
          <a:lstStyle/>
          <a:p>
            <a:r>
              <a:rPr lang="en-US" sz="2800" dirty="0">
                <a:latin typeface="Circular Std Book" panose="020B0604020101020102" pitchFamily="34" charset="77"/>
              </a:rPr>
              <a:t>Identify major air leaks!</a:t>
            </a:r>
          </a:p>
          <a:p>
            <a:r>
              <a:rPr lang="en-US" sz="2800" dirty="0">
                <a:latin typeface="Circular Std Book" panose="020B0604020101020102" pitchFamily="34" charset="77"/>
              </a:rPr>
              <a:t>Caulk cracks &amp; gaps</a:t>
            </a:r>
          </a:p>
          <a:p>
            <a:r>
              <a:rPr lang="en-US" sz="2800" dirty="0">
                <a:latin typeface="Circular Std Book" panose="020B0604020101020102" pitchFamily="34" charset="77"/>
              </a:rPr>
              <a:t>Doors: replace thresholds or attach sweeps </a:t>
            </a:r>
          </a:p>
          <a:p>
            <a:r>
              <a:rPr lang="en-US" sz="2800" dirty="0">
                <a:latin typeface="Circular Std Book" panose="020B0604020101020102" pitchFamily="34" charset="77"/>
              </a:rPr>
              <a:t>Windows: repair &amp; insulate</a:t>
            </a:r>
          </a:p>
          <a:p>
            <a:pPr lvl="1"/>
            <a:r>
              <a:rPr lang="en-US" sz="2400" dirty="0">
                <a:latin typeface="Circular Std Book" panose="020B0604020101020102" pitchFamily="34" charset="77"/>
              </a:rPr>
              <a:t>Make sure they are fully closed &amp; latched</a:t>
            </a:r>
          </a:p>
          <a:p>
            <a:r>
              <a:rPr lang="en-US" sz="2800" dirty="0">
                <a:latin typeface="Circular Std Book" panose="020B0604020101020102" pitchFamily="34" charset="77"/>
              </a:rPr>
              <a:t>Install efficient exhaust fans</a:t>
            </a:r>
          </a:p>
        </p:txBody>
      </p:sp>
      <p:sp>
        <p:nvSpPr>
          <p:cNvPr id="4" name="Slide Number Placeholder 3">
            <a:extLst>
              <a:ext uri="{FF2B5EF4-FFF2-40B4-BE49-F238E27FC236}">
                <a16:creationId xmlns:a16="http://schemas.microsoft.com/office/drawing/2014/main" id="{57B5A92A-0ECC-A24E-BA13-76DD97758953}"/>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13</a:t>
            </a:fld>
            <a:endParaRPr lang="en-US"/>
          </a:p>
        </p:txBody>
      </p:sp>
      <p:pic>
        <p:nvPicPr>
          <p:cNvPr id="6" name="Picture 5">
            <a:extLst>
              <a:ext uri="{FF2B5EF4-FFF2-40B4-BE49-F238E27FC236}">
                <a16:creationId xmlns:a16="http://schemas.microsoft.com/office/drawing/2014/main" id="{C3F2BD16-44E8-AD4D-AFA1-C7B4B60B52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335" y="1669052"/>
            <a:ext cx="4817428" cy="3982655"/>
          </a:xfrm>
          <a:prstGeom prst="rect">
            <a:avLst/>
          </a:prstGeom>
        </p:spPr>
      </p:pic>
      <p:sp>
        <p:nvSpPr>
          <p:cNvPr id="5" name="TextBox 4">
            <a:extLst>
              <a:ext uri="{FF2B5EF4-FFF2-40B4-BE49-F238E27FC236}">
                <a16:creationId xmlns:a16="http://schemas.microsoft.com/office/drawing/2014/main" id="{AC5E95F4-8E6F-1746-BC78-387D1652F88C}"/>
              </a:ext>
            </a:extLst>
          </p:cNvPr>
          <p:cNvSpPr txBox="1"/>
          <p:nvPr/>
        </p:nvSpPr>
        <p:spPr>
          <a:xfrm>
            <a:off x="6778149" y="5684837"/>
            <a:ext cx="3733800" cy="369332"/>
          </a:xfrm>
          <a:prstGeom prst="rect">
            <a:avLst/>
          </a:prstGeom>
          <a:noFill/>
        </p:spPr>
        <p:txBody>
          <a:bodyPr wrap="square" rtlCol="0">
            <a:spAutoFit/>
          </a:bodyPr>
          <a:lstStyle/>
          <a:p>
            <a:pPr algn="ctr"/>
            <a:r>
              <a:rPr lang="en-US" dirty="0"/>
              <a:t>Photo by Tim Leach</a:t>
            </a:r>
          </a:p>
        </p:txBody>
      </p:sp>
    </p:spTree>
    <p:extLst>
      <p:ext uri="{BB962C8B-B14F-4D97-AF65-F5344CB8AC3E}">
        <p14:creationId xmlns:p14="http://schemas.microsoft.com/office/powerpoint/2010/main" val="32765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D381-4E01-5B47-A26A-C30FF4F6E309}"/>
              </a:ext>
            </a:extLst>
          </p:cNvPr>
          <p:cNvSpPr>
            <a:spLocks noGrp="1"/>
          </p:cNvSpPr>
          <p:nvPr>
            <p:ph type="title"/>
          </p:nvPr>
        </p:nvSpPr>
        <p:spPr/>
        <p:txBody>
          <a:bodyPr/>
          <a:lstStyle/>
          <a:p>
            <a:r>
              <a:rPr lang="en-US" b="1" dirty="0"/>
              <a:t>A contractor can:</a:t>
            </a:r>
          </a:p>
        </p:txBody>
      </p:sp>
      <p:sp>
        <p:nvSpPr>
          <p:cNvPr id="3" name="Content Placeholder 2">
            <a:extLst>
              <a:ext uri="{FF2B5EF4-FFF2-40B4-BE49-F238E27FC236}">
                <a16:creationId xmlns:a16="http://schemas.microsoft.com/office/drawing/2014/main" id="{5A226932-E16B-CB4F-8BEE-AB3ACA30EDFE}"/>
              </a:ext>
            </a:extLst>
          </p:cNvPr>
          <p:cNvSpPr>
            <a:spLocks noGrp="1"/>
          </p:cNvSpPr>
          <p:nvPr>
            <p:ph idx="1"/>
          </p:nvPr>
        </p:nvSpPr>
        <p:spPr>
          <a:xfrm>
            <a:off x="795599" y="1828800"/>
            <a:ext cx="4854401" cy="3546476"/>
          </a:xfrm>
        </p:spPr>
        <p:txBody>
          <a:bodyPr>
            <a:normAutofit fontScale="92500" lnSpcReduction="20000"/>
          </a:bodyPr>
          <a:lstStyle/>
          <a:p>
            <a:r>
              <a:rPr lang="en-US" dirty="0">
                <a:latin typeface="Circular Std Book" panose="020B0604020101020102" pitchFamily="34" charset="77"/>
              </a:rPr>
              <a:t>Identify existing insulation R-values </a:t>
            </a:r>
          </a:p>
          <a:p>
            <a:r>
              <a:rPr lang="en-US" dirty="0">
                <a:latin typeface="Circular Std Book" panose="020B0604020101020102" pitchFamily="34" charset="77"/>
              </a:rPr>
              <a:t>Inspect vapor barriers</a:t>
            </a:r>
          </a:p>
          <a:p>
            <a:r>
              <a:rPr lang="en-US" dirty="0">
                <a:latin typeface="Circular Std Book" panose="020B0604020101020102" pitchFamily="34" charset="77"/>
              </a:rPr>
              <a:t>Evaluate/improve attic and foundation insulation</a:t>
            </a:r>
          </a:p>
          <a:p>
            <a:r>
              <a:rPr lang="en-US" dirty="0">
                <a:latin typeface="Circular Std Book" panose="020B0604020101020102" pitchFamily="34" charset="77"/>
              </a:rPr>
              <a:t>Combustion safety testing</a:t>
            </a:r>
          </a:p>
        </p:txBody>
      </p:sp>
      <p:sp>
        <p:nvSpPr>
          <p:cNvPr id="4" name="Slide Number Placeholder 3">
            <a:extLst>
              <a:ext uri="{FF2B5EF4-FFF2-40B4-BE49-F238E27FC236}">
                <a16:creationId xmlns:a16="http://schemas.microsoft.com/office/drawing/2014/main" id="{F1297427-91B5-0E46-A660-9ED04DA78570}"/>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14</a:t>
            </a:fld>
            <a:endParaRPr lang="en-US"/>
          </a:p>
        </p:txBody>
      </p:sp>
      <p:pic>
        <p:nvPicPr>
          <p:cNvPr id="6" name="Picture 5">
            <a:extLst>
              <a:ext uri="{FF2B5EF4-FFF2-40B4-BE49-F238E27FC236}">
                <a16:creationId xmlns:a16="http://schemas.microsoft.com/office/drawing/2014/main" id="{F3B8116E-C39A-B641-A159-831EBA5B4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991519"/>
            <a:ext cx="4854401" cy="3221038"/>
          </a:xfrm>
          <a:prstGeom prst="rect">
            <a:avLst/>
          </a:prstGeom>
        </p:spPr>
      </p:pic>
    </p:spTree>
    <p:extLst>
      <p:ext uri="{BB962C8B-B14F-4D97-AF65-F5344CB8AC3E}">
        <p14:creationId xmlns:p14="http://schemas.microsoft.com/office/powerpoint/2010/main" val="238621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8C95B9-49B7-234C-86BF-EE87A6EBD0F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00800" y="3286752"/>
            <a:ext cx="4038600" cy="3028950"/>
          </a:xfrm>
          <a:prstGeom prst="rect">
            <a:avLst/>
          </a:prstGeom>
        </p:spPr>
      </p:pic>
      <p:sp>
        <p:nvSpPr>
          <p:cNvPr id="4" name="Slide Number Placeholder 3">
            <a:extLst>
              <a:ext uri="{FF2B5EF4-FFF2-40B4-BE49-F238E27FC236}">
                <a16:creationId xmlns:a16="http://schemas.microsoft.com/office/drawing/2014/main" id="{78ACCC3A-2A3B-CB40-A332-D7FB8C0D38E0}"/>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15</a:t>
            </a:fld>
            <a:endParaRPr lang="en-US"/>
          </a:p>
        </p:txBody>
      </p:sp>
      <p:pic>
        <p:nvPicPr>
          <p:cNvPr id="6" name="Picture 5">
            <a:extLst>
              <a:ext uri="{FF2B5EF4-FFF2-40B4-BE49-F238E27FC236}">
                <a16:creationId xmlns:a16="http://schemas.microsoft.com/office/drawing/2014/main" id="{183B986B-7CF6-354C-A46B-361C44761E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0800" y="60690"/>
            <a:ext cx="4038600" cy="3028950"/>
          </a:xfrm>
          <a:prstGeom prst="rect">
            <a:avLst/>
          </a:prstGeom>
        </p:spPr>
      </p:pic>
      <p:pic>
        <p:nvPicPr>
          <p:cNvPr id="7" name="Content Placeholder 4">
            <a:extLst>
              <a:ext uri="{FF2B5EF4-FFF2-40B4-BE49-F238E27FC236}">
                <a16:creationId xmlns:a16="http://schemas.microsoft.com/office/drawing/2014/main" id="{9FEA395F-A8F2-8D48-9F54-56EF7B4045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838200" y="6069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F6469D-142B-8545-9373-A5586D9E77C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200" y="3286752"/>
            <a:ext cx="4038600" cy="3028950"/>
          </a:xfrm>
          <a:prstGeom prst="rect">
            <a:avLst/>
          </a:prstGeom>
        </p:spPr>
      </p:pic>
      <p:sp>
        <p:nvSpPr>
          <p:cNvPr id="2" name="TextBox 1">
            <a:extLst>
              <a:ext uri="{FF2B5EF4-FFF2-40B4-BE49-F238E27FC236}">
                <a16:creationId xmlns:a16="http://schemas.microsoft.com/office/drawing/2014/main" id="{15065583-6257-F44D-BFE8-2611AA45B722}"/>
              </a:ext>
            </a:extLst>
          </p:cNvPr>
          <p:cNvSpPr txBox="1"/>
          <p:nvPr/>
        </p:nvSpPr>
        <p:spPr>
          <a:xfrm>
            <a:off x="10591800" y="1215358"/>
            <a:ext cx="1211262" cy="461665"/>
          </a:xfrm>
          <a:prstGeom prst="rect">
            <a:avLst/>
          </a:prstGeom>
          <a:noFill/>
        </p:spPr>
        <p:txBody>
          <a:bodyPr wrap="square" rtlCol="0">
            <a:spAutoFit/>
          </a:bodyPr>
          <a:lstStyle/>
          <a:p>
            <a:r>
              <a:rPr lang="en-US" sz="2400" dirty="0"/>
              <a:t>Before</a:t>
            </a:r>
          </a:p>
        </p:txBody>
      </p:sp>
      <p:sp>
        <p:nvSpPr>
          <p:cNvPr id="9" name="TextBox 8">
            <a:extLst>
              <a:ext uri="{FF2B5EF4-FFF2-40B4-BE49-F238E27FC236}">
                <a16:creationId xmlns:a16="http://schemas.microsoft.com/office/drawing/2014/main" id="{AF27CC01-0E1D-CB4C-8991-C4051ED29093}"/>
              </a:ext>
            </a:extLst>
          </p:cNvPr>
          <p:cNvSpPr txBox="1"/>
          <p:nvPr/>
        </p:nvSpPr>
        <p:spPr>
          <a:xfrm>
            <a:off x="10702131" y="4030498"/>
            <a:ext cx="990600" cy="461665"/>
          </a:xfrm>
          <a:prstGeom prst="rect">
            <a:avLst/>
          </a:prstGeom>
          <a:noFill/>
        </p:spPr>
        <p:txBody>
          <a:bodyPr wrap="square" rtlCol="0">
            <a:spAutoFit/>
          </a:bodyPr>
          <a:lstStyle/>
          <a:p>
            <a:r>
              <a:rPr lang="en-US" sz="2400" dirty="0"/>
              <a:t>After</a:t>
            </a:r>
          </a:p>
        </p:txBody>
      </p:sp>
    </p:spTree>
    <p:extLst>
      <p:ext uri="{BB962C8B-B14F-4D97-AF65-F5344CB8AC3E}">
        <p14:creationId xmlns:p14="http://schemas.microsoft.com/office/powerpoint/2010/main" val="376052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1901-EED4-5942-97C5-5BD7B669FC38}"/>
              </a:ext>
            </a:extLst>
          </p:cNvPr>
          <p:cNvSpPr>
            <a:spLocks noGrp="1"/>
          </p:cNvSpPr>
          <p:nvPr>
            <p:ph type="title"/>
          </p:nvPr>
        </p:nvSpPr>
        <p:spPr>
          <a:xfrm>
            <a:off x="7632700" y="2819400"/>
            <a:ext cx="3429000" cy="893762"/>
          </a:xfrm>
        </p:spPr>
        <p:txBody>
          <a:bodyPr>
            <a:noAutofit/>
          </a:bodyPr>
          <a:lstStyle/>
          <a:p>
            <a:r>
              <a:rPr lang="en-US" sz="6000" dirty="0"/>
              <a:t>WATER</a:t>
            </a:r>
          </a:p>
        </p:txBody>
      </p:sp>
      <p:sp>
        <p:nvSpPr>
          <p:cNvPr id="3" name="Slide Number Placeholder 2">
            <a:extLst>
              <a:ext uri="{FF2B5EF4-FFF2-40B4-BE49-F238E27FC236}">
                <a16:creationId xmlns:a16="http://schemas.microsoft.com/office/drawing/2014/main" id="{2612D384-50CB-BD49-A498-9F712520C46E}"/>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16</a:t>
            </a:fld>
            <a:endParaRPr lang="en-US"/>
          </a:p>
        </p:txBody>
      </p:sp>
      <p:pic>
        <p:nvPicPr>
          <p:cNvPr id="8" name="Picture 7" descr="A picture containing sky, outdoor, snow&#10;&#10;Description automatically generated">
            <a:extLst>
              <a:ext uri="{FF2B5EF4-FFF2-40B4-BE49-F238E27FC236}">
                <a16:creationId xmlns:a16="http://schemas.microsoft.com/office/drawing/2014/main" id="{42AC1770-B3F9-124C-97F9-EC0C203989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276350"/>
            <a:ext cx="6692176" cy="4305300"/>
          </a:xfrm>
          <a:prstGeom prst="rect">
            <a:avLst/>
          </a:prstGeom>
        </p:spPr>
      </p:pic>
      <p:sp>
        <p:nvSpPr>
          <p:cNvPr id="4" name="TextBox 3">
            <a:extLst>
              <a:ext uri="{FF2B5EF4-FFF2-40B4-BE49-F238E27FC236}">
                <a16:creationId xmlns:a16="http://schemas.microsoft.com/office/drawing/2014/main" id="{D81E590D-B61D-B245-9642-DC25F2075AC0}"/>
              </a:ext>
            </a:extLst>
          </p:cNvPr>
          <p:cNvSpPr txBox="1"/>
          <p:nvPr/>
        </p:nvSpPr>
        <p:spPr>
          <a:xfrm>
            <a:off x="2888888" y="5791200"/>
            <a:ext cx="2133600" cy="369332"/>
          </a:xfrm>
          <a:prstGeom prst="rect">
            <a:avLst/>
          </a:prstGeom>
          <a:noFill/>
        </p:spPr>
        <p:txBody>
          <a:bodyPr wrap="square" rtlCol="0">
            <a:spAutoFit/>
          </a:bodyPr>
          <a:lstStyle/>
          <a:p>
            <a:pPr algn="ctr"/>
            <a:r>
              <a:rPr lang="en-US" dirty="0"/>
              <a:t>*Zoom poll*</a:t>
            </a:r>
          </a:p>
        </p:txBody>
      </p:sp>
    </p:spTree>
    <p:extLst>
      <p:ext uri="{BB962C8B-B14F-4D97-AF65-F5344CB8AC3E}">
        <p14:creationId xmlns:p14="http://schemas.microsoft.com/office/powerpoint/2010/main" val="2319191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F9F1-8BD6-D641-A6AB-05D70FDD907A}"/>
              </a:ext>
            </a:extLst>
          </p:cNvPr>
          <p:cNvSpPr>
            <a:spLocks noGrp="1"/>
          </p:cNvSpPr>
          <p:nvPr>
            <p:ph type="title"/>
          </p:nvPr>
        </p:nvSpPr>
        <p:spPr>
          <a:xfrm>
            <a:off x="1914525" y="154254"/>
            <a:ext cx="8362950" cy="1219200"/>
          </a:xfrm>
        </p:spPr>
        <p:txBody>
          <a:bodyPr>
            <a:noAutofit/>
          </a:bodyPr>
          <a:lstStyle/>
          <a:p>
            <a:r>
              <a:rPr lang="en-US" b="1" dirty="0"/>
              <a:t>You can:</a:t>
            </a:r>
            <a:br>
              <a:rPr lang="en-US" dirty="0"/>
            </a:br>
            <a:r>
              <a:rPr lang="en-US" u="sng" dirty="0"/>
              <a:t>turn down the heat!</a:t>
            </a:r>
          </a:p>
        </p:txBody>
      </p:sp>
      <p:sp>
        <p:nvSpPr>
          <p:cNvPr id="3" name="Slide Number Placeholder 2">
            <a:extLst>
              <a:ext uri="{FF2B5EF4-FFF2-40B4-BE49-F238E27FC236}">
                <a16:creationId xmlns:a16="http://schemas.microsoft.com/office/drawing/2014/main" id="{EC61D4DC-A096-9A4B-A270-37AAB3E17048}"/>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17</a:t>
            </a:fld>
            <a:endParaRPr lang="en-US"/>
          </a:p>
        </p:txBody>
      </p:sp>
      <p:pic>
        <p:nvPicPr>
          <p:cNvPr id="5" name="Picture 4">
            <a:extLst>
              <a:ext uri="{FF2B5EF4-FFF2-40B4-BE49-F238E27FC236}">
                <a16:creationId xmlns:a16="http://schemas.microsoft.com/office/drawing/2014/main" id="{6B938BA9-6137-4D4C-A028-D7EB6BBAA1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4200" y="1601087"/>
            <a:ext cx="3581400" cy="3841865"/>
          </a:xfrm>
          <a:prstGeom prst="rect">
            <a:avLst/>
          </a:prstGeom>
        </p:spPr>
      </p:pic>
      <p:pic>
        <p:nvPicPr>
          <p:cNvPr id="9" name="Picture 8">
            <a:extLst>
              <a:ext uri="{FF2B5EF4-FFF2-40B4-BE49-F238E27FC236}">
                <a16:creationId xmlns:a16="http://schemas.microsoft.com/office/drawing/2014/main" id="{99855B93-CE32-7D46-B909-78DEE320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 y="1639187"/>
            <a:ext cx="5397658" cy="3584448"/>
          </a:xfrm>
          <a:prstGeom prst="rect">
            <a:avLst/>
          </a:prstGeom>
        </p:spPr>
      </p:pic>
      <p:sp>
        <p:nvSpPr>
          <p:cNvPr id="7" name="TextBox 6">
            <a:extLst>
              <a:ext uri="{FF2B5EF4-FFF2-40B4-BE49-F238E27FC236}">
                <a16:creationId xmlns:a16="http://schemas.microsoft.com/office/drawing/2014/main" id="{95ADAF01-9E82-4840-8C9B-22EEA13F05CD}"/>
              </a:ext>
            </a:extLst>
          </p:cNvPr>
          <p:cNvSpPr txBox="1"/>
          <p:nvPr/>
        </p:nvSpPr>
        <p:spPr>
          <a:xfrm>
            <a:off x="914400" y="5489368"/>
            <a:ext cx="10210800" cy="461665"/>
          </a:xfrm>
          <a:prstGeom prst="rect">
            <a:avLst/>
          </a:prstGeom>
          <a:noFill/>
        </p:spPr>
        <p:txBody>
          <a:bodyPr wrap="square">
            <a:spAutoFit/>
          </a:bodyPr>
          <a:lstStyle/>
          <a:p>
            <a:pPr algn="ctr"/>
            <a:r>
              <a:rPr lang="en-US" sz="2400" dirty="0"/>
              <a:t>Turn down from 140 to 120 and save 6-10% on energy bill.</a:t>
            </a:r>
          </a:p>
        </p:txBody>
      </p:sp>
    </p:spTree>
    <p:extLst>
      <p:ext uri="{BB962C8B-B14F-4D97-AF65-F5344CB8AC3E}">
        <p14:creationId xmlns:p14="http://schemas.microsoft.com/office/powerpoint/2010/main" val="377699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F6F9-0569-AB4C-8824-3453A15018B4}"/>
              </a:ext>
            </a:extLst>
          </p:cNvPr>
          <p:cNvSpPr>
            <a:spLocks noGrp="1"/>
          </p:cNvSpPr>
          <p:nvPr>
            <p:ph type="title"/>
          </p:nvPr>
        </p:nvSpPr>
        <p:spPr/>
        <p:txBody>
          <a:bodyPr/>
          <a:lstStyle/>
          <a:p>
            <a:r>
              <a:rPr lang="en-US" b="1" dirty="0"/>
              <a:t>You can:</a:t>
            </a:r>
          </a:p>
        </p:txBody>
      </p:sp>
      <p:sp>
        <p:nvSpPr>
          <p:cNvPr id="3" name="Slide Number Placeholder 2">
            <a:extLst>
              <a:ext uri="{FF2B5EF4-FFF2-40B4-BE49-F238E27FC236}">
                <a16:creationId xmlns:a16="http://schemas.microsoft.com/office/drawing/2014/main" id="{6637B0FF-E05A-0C4C-88EF-90CCF00FC0C2}"/>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18</a:t>
            </a:fld>
            <a:endParaRPr lang="en-US"/>
          </a:p>
        </p:txBody>
      </p:sp>
      <p:sp>
        <p:nvSpPr>
          <p:cNvPr id="4" name="Content Placeholder 2">
            <a:extLst>
              <a:ext uri="{FF2B5EF4-FFF2-40B4-BE49-F238E27FC236}">
                <a16:creationId xmlns:a16="http://schemas.microsoft.com/office/drawing/2014/main" id="{7A9879D6-8F5C-484F-AF53-DE7732534A1C}"/>
              </a:ext>
            </a:extLst>
          </p:cNvPr>
          <p:cNvSpPr txBox="1">
            <a:spLocks/>
          </p:cNvSpPr>
          <p:nvPr/>
        </p:nvSpPr>
        <p:spPr>
          <a:xfrm>
            <a:off x="619125" y="1269205"/>
            <a:ext cx="6634163" cy="43195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Circular Std Book" panose="020B0604020101020102" pitchFamily="34" charset="77"/>
              </a:rPr>
              <a:t>Don’t let the water run!</a:t>
            </a:r>
          </a:p>
          <a:p>
            <a:r>
              <a:rPr lang="en-US" dirty="0">
                <a:latin typeface="Circular Std Book" panose="020B0604020101020102" pitchFamily="34" charset="77"/>
              </a:rPr>
              <a:t>Fix leaky faucets and running toilets</a:t>
            </a:r>
          </a:p>
          <a:p>
            <a:r>
              <a:rPr lang="en-US" dirty="0">
                <a:latin typeface="Circular Std Book" panose="020B0604020101020102" pitchFamily="34" charset="77"/>
              </a:rPr>
              <a:t>Install low-flow showerheads and low-flow aerators on faucets</a:t>
            </a:r>
          </a:p>
          <a:p>
            <a:r>
              <a:rPr lang="en-US" dirty="0">
                <a:latin typeface="Circular Std Book" panose="020B0604020101020102" pitchFamily="34" charset="77"/>
              </a:rPr>
              <a:t>Add a ”blanket” to older your water heater</a:t>
            </a:r>
          </a:p>
          <a:p>
            <a:r>
              <a:rPr lang="en-US" dirty="0">
                <a:latin typeface="Circular Std Book" panose="020B0604020101020102" pitchFamily="34" charset="77"/>
              </a:rPr>
              <a:t>Upgrade and/or downsize your water heater</a:t>
            </a:r>
          </a:p>
          <a:p>
            <a:pPr marL="0" indent="0">
              <a:buNone/>
            </a:pPr>
            <a:endParaRPr lang="en-US" dirty="0">
              <a:latin typeface="Circular Std Book" panose="020B0604020101020102" pitchFamily="34" charset="77"/>
            </a:endParaRPr>
          </a:p>
        </p:txBody>
      </p:sp>
      <p:pic>
        <p:nvPicPr>
          <p:cNvPr id="6" name="Picture 5">
            <a:extLst>
              <a:ext uri="{FF2B5EF4-FFF2-40B4-BE49-F238E27FC236}">
                <a16:creationId xmlns:a16="http://schemas.microsoft.com/office/drawing/2014/main" id="{5ACB9450-2415-6142-B888-F85FA37C33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0" y="1591987"/>
            <a:ext cx="4713143" cy="3674025"/>
          </a:xfrm>
          <a:prstGeom prst="rect">
            <a:avLst/>
          </a:prstGeom>
        </p:spPr>
      </p:pic>
    </p:spTree>
    <p:extLst>
      <p:ext uri="{BB962C8B-B14F-4D97-AF65-F5344CB8AC3E}">
        <p14:creationId xmlns:p14="http://schemas.microsoft.com/office/powerpoint/2010/main" val="15154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E108-31F4-9541-9D09-6BEC61E82331}"/>
              </a:ext>
            </a:extLst>
          </p:cNvPr>
          <p:cNvSpPr>
            <a:spLocks noGrp="1"/>
          </p:cNvSpPr>
          <p:nvPr>
            <p:ph type="title"/>
          </p:nvPr>
        </p:nvSpPr>
        <p:spPr>
          <a:xfrm>
            <a:off x="6123039" y="2667000"/>
            <a:ext cx="6073877" cy="893762"/>
          </a:xfrm>
        </p:spPr>
        <p:txBody>
          <a:bodyPr>
            <a:noAutofit/>
          </a:bodyPr>
          <a:lstStyle/>
          <a:p>
            <a:r>
              <a:rPr lang="en-US" sz="6000" dirty="0"/>
              <a:t>ELECTRICITY</a:t>
            </a:r>
          </a:p>
        </p:txBody>
      </p:sp>
      <p:sp>
        <p:nvSpPr>
          <p:cNvPr id="3" name="Slide Number Placeholder 2">
            <a:extLst>
              <a:ext uri="{FF2B5EF4-FFF2-40B4-BE49-F238E27FC236}">
                <a16:creationId xmlns:a16="http://schemas.microsoft.com/office/drawing/2014/main" id="{2981CA86-2031-4748-B149-03FF5A07171E}"/>
              </a:ext>
            </a:extLst>
          </p:cNvPr>
          <p:cNvSpPr>
            <a:spLocks noGrp="1"/>
          </p:cNvSpPr>
          <p:nvPr>
            <p:ph type="sldNum" sz="quarter" idx="4294967295"/>
          </p:nvPr>
        </p:nvSpPr>
        <p:spPr>
          <a:xfrm>
            <a:off x="8991600" y="6483350"/>
            <a:ext cx="2844800" cy="365125"/>
          </a:xfrm>
          <a:prstGeom prst="rect">
            <a:avLst/>
          </a:prstGeom>
        </p:spPr>
        <p:txBody>
          <a:bodyPr/>
          <a:lstStyle/>
          <a:p>
            <a:fld id="{5471C0B0-C871-414D-9440-B19AA4FE5758}" type="slidenum">
              <a:rPr lang="en-US" smtClean="0"/>
              <a:t>19</a:t>
            </a:fld>
            <a:endParaRPr lang="en-US"/>
          </a:p>
        </p:txBody>
      </p:sp>
      <p:pic>
        <p:nvPicPr>
          <p:cNvPr id="6" name="Google Shape;1017;p116">
            <a:extLst>
              <a:ext uri="{FF2B5EF4-FFF2-40B4-BE49-F238E27FC236}">
                <a16:creationId xmlns:a16="http://schemas.microsoft.com/office/drawing/2014/main" id="{254024D3-223D-C74D-AABE-044D8E7A2B68}"/>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r="50000"/>
          <a:stretch/>
        </p:blipFill>
        <p:spPr>
          <a:xfrm>
            <a:off x="-1" y="-77788"/>
            <a:ext cx="6165147" cy="6935788"/>
          </a:xfrm>
          <a:prstGeom prst="rect">
            <a:avLst/>
          </a:prstGeom>
          <a:noFill/>
          <a:ln>
            <a:noFill/>
          </a:ln>
        </p:spPr>
      </p:pic>
      <p:sp>
        <p:nvSpPr>
          <p:cNvPr id="5" name="TextBox 4">
            <a:extLst>
              <a:ext uri="{FF2B5EF4-FFF2-40B4-BE49-F238E27FC236}">
                <a16:creationId xmlns:a16="http://schemas.microsoft.com/office/drawing/2014/main" id="{22D1424F-1B28-B64B-A308-004A72505CC1}"/>
              </a:ext>
            </a:extLst>
          </p:cNvPr>
          <p:cNvSpPr txBox="1"/>
          <p:nvPr/>
        </p:nvSpPr>
        <p:spPr>
          <a:xfrm>
            <a:off x="8093177" y="5936218"/>
            <a:ext cx="2133600" cy="369332"/>
          </a:xfrm>
          <a:prstGeom prst="rect">
            <a:avLst/>
          </a:prstGeom>
          <a:noFill/>
        </p:spPr>
        <p:txBody>
          <a:bodyPr wrap="square" rtlCol="0">
            <a:spAutoFit/>
          </a:bodyPr>
          <a:lstStyle/>
          <a:p>
            <a:pPr algn="ctr"/>
            <a:r>
              <a:rPr lang="en-US" dirty="0"/>
              <a:t>*Zoom poll*</a:t>
            </a:r>
          </a:p>
        </p:txBody>
      </p:sp>
    </p:spTree>
    <p:extLst>
      <p:ext uri="{BB962C8B-B14F-4D97-AF65-F5344CB8AC3E}">
        <p14:creationId xmlns:p14="http://schemas.microsoft.com/office/powerpoint/2010/main" val="109555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9FFB-0851-1442-92A0-B0A6CF40E7C7}"/>
              </a:ext>
            </a:extLst>
          </p:cNvPr>
          <p:cNvSpPr>
            <a:spLocks noGrp="1"/>
          </p:cNvSpPr>
          <p:nvPr>
            <p:ph type="title"/>
          </p:nvPr>
        </p:nvSpPr>
        <p:spPr>
          <a:xfrm>
            <a:off x="914400" y="67129"/>
            <a:ext cx="10363200" cy="1143000"/>
          </a:xfrm>
        </p:spPr>
        <p:txBody>
          <a:bodyPr>
            <a:noAutofit/>
          </a:bodyPr>
          <a:lstStyle/>
          <a:p>
            <a:r>
              <a:rPr lang="en-US" sz="4400" b="1" dirty="0">
                <a:solidFill>
                  <a:srgbClr val="3E629B"/>
                </a:solidFill>
              </a:rPr>
              <a:t>Land Acknowledgement</a:t>
            </a:r>
          </a:p>
        </p:txBody>
      </p:sp>
      <p:sp>
        <p:nvSpPr>
          <p:cNvPr id="8" name="Text Placeholder 7">
            <a:extLst>
              <a:ext uri="{FF2B5EF4-FFF2-40B4-BE49-F238E27FC236}">
                <a16:creationId xmlns:a16="http://schemas.microsoft.com/office/drawing/2014/main" id="{52600D5E-BA1B-4C43-A9F9-36A7EF473B7E}"/>
              </a:ext>
            </a:extLst>
          </p:cNvPr>
          <p:cNvSpPr>
            <a:spLocks noGrp="1"/>
          </p:cNvSpPr>
          <p:nvPr>
            <p:ph sz="half" idx="1"/>
          </p:nvPr>
        </p:nvSpPr>
        <p:spPr>
          <a:xfrm>
            <a:off x="533400" y="1292610"/>
            <a:ext cx="5194300" cy="4463280"/>
          </a:xfrm>
        </p:spPr>
        <p:txBody>
          <a:bodyPr>
            <a:normAutofit lnSpcReduction="10000"/>
          </a:bodyPr>
          <a:lstStyle/>
          <a:p>
            <a:pPr marL="0" indent="0">
              <a:buNone/>
            </a:pPr>
            <a:r>
              <a:rPr lang="en-US" sz="2400" dirty="0"/>
              <a:t>REAP staff live and work on the ancestral and current lands and territories of the </a:t>
            </a:r>
            <a:r>
              <a:rPr lang="en-US" sz="2400" dirty="0" err="1"/>
              <a:t>Dena’ina</a:t>
            </a:r>
            <a:r>
              <a:rPr lang="en-US" sz="2400" dirty="0"/>
              <a:t> (</a:t>
            </a:r>
            <a:r>
              <a:rPr lang="en-US" sz="2400" dirty="0" err="1"/>
              <a:t>Dena’ina</a:t>
            </a:r>
            <a:r>
              <a:rPr lang="en-US" sz="2400" dirty="0"/>
              <a:t> </a:t>
            </a:r>
            <a:r>
              <a:rPr lang="en-US" sz="2400" dirty="0" err="1"/>
              <a:t>Ełnena</a:t>
            </a:r>
            <a:r>
              <a:rPr lang="en-US" sz="2400" dirty="0"/>
              <a:t>), Ahtna </a:t>
            </a:r>
            <a:r>
              <a:rPr lang="en-US" sz="2400" dirty="0" err="1"/>
              <a:t>Nenn</a:t>
            </a:r>
            <a:r>
              <a:rPr lang="en-US" sz="2400" dirty="0"/>
              <a:t>’, and </a:t>
            </a:r>
            <a:r>
              <a:rPr lang="en-US" sz="2400" dirty="0" err="1"/>
              <a:t>Lingit</a:t>
            </a:r>
            <a:r>
              <a:rPr lang="en-US" sz="2400" dirty="0"/>
              <a:t> </a:t>
            </a:r>
            <a:r>
              <a:rPr lang="en-US" sz="2400" dirty="0" err="1"/>
              <a:t>Aani</a:t>
            </a:r>
            <a:r>
              <a:rPr lang="en-US" sz="2400" dirty="0"/>
              <a:t>. We acknowledge the thousands of years of stewardship of these lands and waters and life, and the Indigenous knowledge and ways of life that continue to guide us today.</a:t>
            </a:r>
          </a:p>
          <a:p>
            <a:pPr marL="0" indent="0">
              <a:buNone/>
            </a:pPr>
            <a:r>
              <a:rPr lang="en-US" sz="2400" dirty="0"/>
              <a:t>Please introduce yourself in the chat (select “to all panelists and guests”)!</a:t>
            </a:r>
          </a:p>
        </p:txBody>
      </p:sp>
      <p:pic>
        <p:nvPicPr>
          <p:cNvPr id="4" name="Picture Placeholder 3" descr="Map&#10;&#10;Description automatically generated">
            <a:extLst>
              <a:ext uri="{FF2B5EF4-FFF2-40B4-BE49-F238E27FC236}">
                <a16:creationId xmlns:a16="http://schemas.microsoft.com/office/drawing/2014/main" id="{54DC1CC1-AAED-7842-AE78-BD5F0037BFA6}"/>
              </a:ext>
            </a:extLst>
          </p:cNvPr>
          <p:cNvPicPr>
            <a:picLocks noGrp="1" noChangeAspect="1"/>
          </p:cNvPicPr>
          <p:nvPr>
            <p:ph type="pic" sz="half" idx="4294967295"/>
          </p:nvPr>
        </p:nvPicPr>
        <p:blipFill rotWithShape="1">
          <a:blip r:embed="rId3" cstate="screen">
            <a:extLst>
              <a:ext uri="{28A0092B-C50C-407E-A947-70E740481C1C}">
                <a14:useLocalDpi xmlns:a14="http://schemas.microsoft.com/office/drawing/2010/main"/>
              </a:ext>
            </a:extLst>
          </a:blip>
          <a:srcRect t="13680" b="13680"/>
          <a:stretch/>
        </p:blipFill>
        <p:spPr>
          <a:xfrm>
            <a:off x="5892800" y="1162050"/>
            <a:ext cx="6299200" cy="4724400"/>
          </a:xfrm>
        </p:spPr>
      </p:pic>
      <p:sp>
        <p:nvSpPr>
          <p:cNvPr id="6" name="TextBox 5">
            <a:extLst>
              <a:ext uri="{FF2B5EF4-FFF2-40B4-BE49-F238E27FC236}">
                <a16:creationId xmlns:a16="http://schemas.microsoft.com/office/drawing/2014/main" id="{427995C6-167C-2F48-87AB-A118EE6353F8}"/>
              </a:ext>
            </a:extLst>
          </p:cNvPr>
          <p:cNvSpPr txBox="1"/>
          <p:nvPr/>
        </p:nvSpPr>
        <p:spPr>
          <a:xfrm>
            <a:off x="6219170" y="5901271"/>
            <a:ext cx="5646460" cy="318100"/>
          </a:xfrm>
          <a:prstGeom prst="rect">
            <a:avLst/>
          </a:prstGeom>
          <a:noFill/>
        </p:spPr>
        <p:txBody>
          <a:bodyPr wrap="square" rtlCol="0">
            <a:spAutoFit/>
          </a:bodyPr>
          <a:lstStyle/>
          <a:p>
            <a:pPr algn="ctr"/>
            <a:r>
              <a:rPr lang="en-US" sz="1467" dirty="0"/>
              <a:t>Screen shot from https://native-</a:t>
            </a:r>
            <a:r>
              <a:rPr lang="en-US" sz="1467" dirty="0" err="1"/>
              <a:t>land.ca</a:t>
            </a:r>
            <a:r>
              <a:rPr lang="en-US" sz="1467" dirty="0"/>
              <a:t>/ </a:t>
            </a:r>
          </a:p>
        </p:txBody>
      </p:sp>
    </p:spTree>
    <p:extLst>
      <p:ext uri="{BB962C8B-B14F-4D97-AF65-F5344CB8AC3E}">
        <p14:creationId xmlns:p14="http://schemas.microsoft.com/office/powerpoint/2010/main" val="607748671"/>
      </p:ext>
    </p:extLst>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23"/>
          <p:cNvSpPr txBox="1">
            <a:spLocks noGrp="1"/>
          </p:cNvSpPr>
          <p:nvPr>
            <p:ph type="title"/>
          </p:nvPr>
        </p:nvSpPr>
        <p:spPr>
          <a:xfrm>
            <a:off x="7959933" y="200000"/>
            <a:ext cx="4421600"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pPr algn="l"/>
            <a:r>
              <a:rPr lang="en" dirty="0"/>
              <a:t>Example bill</a:t>
            </a:r>
            <a:endParaRPr dirty="0"/>
          </a:p>
        </p:txBody>
      </p:sp>
      <p:sp>
        <p:nvSpPr>
          <p:cNvPr id="1098" name="Google Shape;1098;p123"/>
          <p:cNvSpPr txBox="1">
            <a:spLocks noGrp="1"/>
          </p:cNvSpPr>
          <p:nvPr>
            <p:ph type="body" idx="1"/>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spcAft>
                <a:spcPts val="1600"/>
              </a:spcAft>
              <a:buNone/>
            </a:pPr>
            <a:endParaRPr/>
          </a:p>
        </p:txBody>
      </p:sp>
      <p:sp>
        <p:nvSpPr>
          <p:cNvPr id="1099" name="Google Shape;1099;p123"/>
          <p:cNvSpPr txBox="1">
            <a:spLocks noGrp="1"/>
          </p:cNvSpPr>
          <p:nvPr>
            <p:ph type="body" idx="2"/>
          </p:nvPr>
        </p:nvSpPr>
        <p:spPr>
          <a:xfrm>
            <a:off x="7959933" y="1054800"/>
            <a:ext cx="4421600" cy="2561600"/>
          </a:xfrm>
          <a:prstGeom prst="rect">
            <a:avLst/>
          </a:prstGeom>
        </p:spPr>
        <p:txBody>
          <a:bodyPr spcFirstLastPara="1" vert="horz" wrap="square" lIns="121900" tIns="121900" rIns="121900" bIns="121900" numCol="1" anchor="t" anchorCtr="0" compatLnSpc="1">
            <a:prstTxWarp prst="textNoShape">
              <a:avLst/>
            </a:prstTxWarp>
            <a:normAutofit lnSpcReduction="10000"/>
          </a:bodyPr>
          <a:lstStyle/>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987 kWh usage for the month</a:t>
            </a:r>
            <a:endParaRPr sz="2400" dirty="0">
              <a:solidFill>
                <a:schemeClr val="dk1"/>
              </a:solidFill>
              <a:ea typeface="Calibri"/>
              <a:sym typeface="Calibri"/>
            </a:endParaRPr>
          </a:p>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$13 facility charge flat fee</a:t>
            </a:r>
            <a:endParaRPr sz="2400" dirty="0">
              <a:solidFill>
                <a:schemeClr val="dk1"/>
              </a:solidFill>
              <a:ea typeface="Calibri"/>
              <a:sym typeface="Calibri"/>
            </a:endParaRPr>
          </a:p>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Variable charges: 122.91+67.76+0.65=191.32</a:t>
            </a:r>
            <a:endParaRPr sz="2400" dirty="0">
              <a:solidFill>
                <a:schemeClr val="dk1"/>
              </a:solidFill>
              <a:ea typeface="Calibri"/>
              <a:sym typeface="Calibri"/>
            </a:endParaRPr>
          </a:p>
          <a:p>
            <a:pPr marL="0" indent="0">
              <a:buNone/>
            </a:pPr>
            <a:r>
              <a:rPr lang="en" sz="2400" dirty="0">
                <a:solidFill>
                  <a:schemeClr val="dk1"/>
                </a:solidFill>
              </a:rPr>
              <a:t>•</a:t>
            </a:r>
            <a:r>
              <a:rPr lang="en" sz="2400" dirty="0">
                <a:solidFill>
                  <a:schemeClr val="dk1"/>
                </a:solidFill>
                <a:ea typeface="Calibri"/>
                <a:sym typeface="Calibri"/>
              </a:rPr>
              <a:t>$191.32/987 kWh = $0.193/kWh</a:t>
            </a:r>
            <a:endParaRPr sz="2400" dirty="0"/>
          </a:p>
        </p:txBody>
      </p:sp>
      <p:pic>
        <p:nvPicPr>
          <p:cNvPr id="1100" name="Google Shape;1100;p123"/>
          <p:cNvPicPr preferRelativeResize="0"/>
          <p:nvPr/>
        </p:nvPicPr>
        <p:blipFill>
          <a:blip r:embed="rId3">
            <a:alphaModFix/>
          </a:blip>
          <a:stretch>
            <a:fillRect/>
          </a:stretch>
        </p:blipFill>
        <p:spPr>
          <a:xfrm>
            <a:off x="0" y="200001"/>
            <a:ext cx="7954227" cy="6658001"/>
          </a:xfrm>
          <a:prstGeom prst="rect">
            <a:avLst/>
          </a:prstGeom>
          <a:noFill/>
          <a:ln>
            <a:noFill/>
          </a:ln>
        </p:spPr>
      </p:pic>
      <p:sp>
        <p:nvSpPr>
          <p:cNvPr id="1101" name="Google Shape;1101;p123"/>
          <p:cNvSpPr txBox="1"/>
          <p:nvPr/>
        </p:nvSpPr>
        <p:spPr>
          <a:xfrm>
            <a:off x="8363600" y="3500634"/>
            <a:ext cx="3828400" cy="2314439"/>
          </a:xfrm>
          <a:prstGeom prst="rect">
            <a:avLst/>
          </a:prstGeom>
          <a:noFill/>
          <a:ln>
            <a:noFill/>
          </a:ln>
        </p:spPr>
        <p:txBody>
          <a:bodyPr spcFirstLastPara="1" wrap="square" lIns="121900" tIns="121900" rIns="121900" bIns="121900" anchor="t" anchorCtr="0">
            <a:spAutoFit/>
          </a:bodyPr>
          <a:lstStyle/>
          <a:p>
            <a:pPr>
              <a:lnSpc>
                <a:spcPct val="115000"/>
              </a:lnSpc>
              <a:buClr>
                <a:schemeClr val="dk1"/>
              </a:buClr>
              <a:buSzPts val="1100"/>
            </a:pPr>
            <a:r>
              <a:rPr lang="en" sz="3200" dirty="0">
                <a:solidFill>
                  <a:srgbClr val="3E629B"/>
                </a:solidFill>
                <a:latin typeface="Circular Std Book" panose="020B0604020101020102" pitchFamily="34" charset="77"/>
                <a:ea typeface="Calibri"/>
                <a:cs typeface="Circular Std Book" panose="020B0604020101020102" pitchFamily="34" charset="77"/>
                <a:sym typeface="Calibri"/>
              </a:rPr>
              <a:t>MEA residential rate in December 2020: $0.193/kWh</a:t>
            </a:r>
            <a:endParaRPr sz="3200" dirty="0">
              <a:solidFill>
                <a:srgbClr val="3E629B"/>
              </a:solidFill>
              <a:latin typeface="Circular Std Book" panose="020B0604020101020102" pitchFamily="34" charset="77"/>
              <a:ea typeface="Calibri"/>
              <a:cs typeface="Circular Std Book" panose="020B0604020101020102" pitchFamily="34" charset="77"/>
              <a:sym typeface="Calibri"/>
            </a:endParaRPr>
          </a:p>
          <a:p>
            <a:endParaRPr sz="2400" dirty="0">
              <a:solidFill>
                <a:srgbClr val="3E629B"/>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096"/>
        <p:cNvGrpSpPr/>
        <p:nvPr/>
      </p:nvGrpSpPr>
      <p:grpSpPr>
        <a:xfrm>
          <a:off x="0" y="0"/>
          <a:ext cx="0" cy="0"/>
          <a:chOff x="0" y="0"/>
          <a:chExt cx="0" cy="0"/>
        </a:xfrm>
      </p:grpSpPr>
      <p:sp>
        <p:nvSpPr>
          <p:cNvPr id="1097" name="Google Shape;1097;p123"/>
          <p:cNvSpPr txBox="1">
            <a:spLocks noGrp="1"/>
          </p:cNvSpPr>
          <p:nvPr>
            <p:ph type="title"/>
          </p:nvPr>
        </p:nvSpPr>
        <p:spPr>
          <a:xfrm>
            <a:off x="7959933" y="200000"/>
            <a:ext cx="4421600"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pPr algn="l"/>
            <a:r>
              <a:rPr lang="en" dirty="0"/>
              <a:t>Example bill</a:t>
            </a:r>
            <a:endParaRPr dirty="0"/>
          </a:p>
        </p:txBody>
      </p:sp>
      <p:sp>
        <p:nvSpPr>
          <p:cNvPr id="1098" name="Google Shape;1098;p123"/>
          <p:cNvSpPr txBox="1">
            <a:spLocks noGrp="1"/>
          </p:cNvSpPr>
          <p:nvPr>
            <p:ph type="body" idx="1"/>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spcAft>
                <a:spcPts val="1600"/>
              </a:spcAft>
              <a:buNone/>
            </a:pPr>
            <a:endParaRPr/>
          </a:p>
        </p:txBody>
      </p:sp>
      <p:sp>
        <p:nvSpPr>
          <p:cNvPr id="1099" name="Google Shape;1099;p123"/>
          <p:cNvSpPr txBox="1">
            <a:spLocks noGrp="1"/>
          </p:cNvSpPr>
          <p:nvPr>
            <p:ph type="body" idx="2"/>
          </p:nvPr>
        </p:nvSpPr>
        <p:spPr>
          <a:xfrm>
            <a:off x="7959933" y="1054800"/>
            <a:ext cx="4421600" cy="2561600"/>
          </a:xfrm>
          <a:prstGeom prst="rect">
            <a:avLst/>
          </a:prstGeom>
        </p:spPr>
        <p:txBody>
          <a:bodyPr spcFirstLastPara="1" vert="horz" wrap="square" lIns="121900" tIns="121900" rIns="121900" bIns="121900" numCol="1" anchor="t" anchorCtr="0" compatLnSpc="1">
            <a:prstTxWarp prst="textNoShape">
              <a:avLst/>
            </a:prstTxWarp>
            <a:normAutofit lnSpcReduction="10000"/>
          </a:bodyPr>
          <a:lstStyle/>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987 kWh usage for the month</a:t>
            </a:r>
            <a:endParaRPr sz="2400" dirty="0">
              <a:solidFill>
                <a:schemeClr val="dk1"/>
              </a:solidFill>
              <a:ea typeface="Calibri"/>
              <a:sym typeface="Calibri"/>
            </a:endParaRPr>
          </a:p>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$13 facility charge flat fee</a:t>
            </a:r>
            <a:endParaRPr sz="2400" dirty="0">
              <a:solidFill>
                <a:schemeClr val="dk1"/>
              </a:solidFill>
              <a:ea typeface="Calibri"/>
              <a:sym typeface="Calibri"/>
            </a:endParaRPr>
          </a:p>
          <a:p>
            <a:pPr marL="0" indent="0">
              <a:buClr>
                <a:schemeClr val="dk1"/>
              </a:buClr>
              <a:buSzPts val="1100"/>
              <a:buNone/>
            </a:pPr>
            <a:r>
              <a:rPr lang="en" sz="2400" dirty="0">
                <a:solidFill>
                  <a:schemeClr val="dk1"/>
                </a:solidFill>
              </a:rPr>
              <a:t>•</a:t>
            </a:r>
            <a:r>
              <a:rPr lang="en" sz="2400" dirty="0">
                <a:solidFill>
                  <a:schemeClr val="dk1"/>
                </a:solidFill>
                <a:ea typeface="Calibri"/>
                <a:sym typeface="Calibri"/>
              </a:rPr>
              <a:t>Variable charges: 122.91+67.76+0.65=191.32</a:t>
            </a:r>
            <a:endParaRPr sz="2400" dirty="0">
              <a:solidFill>
                <a:schemeClr val="dk1"/>
              </a:solidFill>
              <a:ea typeface="Calibri"/>
              <a:sym typeface="Calibri"/>
            </a:endParaRPr>
          </a:p>
          <a:p>
            <a:pPr marL="0" indent="0">
              <a:buNone/>
            </a:pPr>
            <a:r>
              <a:rPr lang="en" sz="2400" dirty="0">
                <a:solidFill>
                  <a:schemeClr val="dk1"/>
                </a:solidFill>
              </a:rPr>
              <a:t>•</a:t>
            </a:r>
            <a:r>
              <a:rPr lang="en" sz="2400" dirty="0">
                <a:solidFill>
                  <a:schemeClr val="dk1"/>
                </a:solidFill>
                <a:ea typeface="Calibri"/>
                <a:sym typeface="Calibri"/>
              </a:rPr>
              <a:t>$191.32/987 kWh = $0.193/kWh</a:t>
            </a:r>
            <a:endParaRPr sz="2400" dirty="0"/>
          </a:p>
        </p:txBody>
      </p:sp>
      <p:pic>
        <p:nvPicPr>
          <p:cNvPr id="1100" name="Google Shape;1100;p123"/>
          <p:cNvPicPr preferRelativeResize="0"/>
          <p:nvPr/>
        </p:nvPicPr>
        <p:blipFill>
          <a:blip r:embed="rId3">
            <a:alphaModFix/>
          </a:blip>
          <a:stretch>
            <a:fillRect/>
          </a:stretch>
        </p:blipFill>
        <p:spPr>
          <a:xfrm>
            <a:off x="0" y="200001"/>
            <a:ext cx="7954227" cy="6658001"/>
          </a:xfrm>
          <a:prstGeom prst="rect">
            <a:avLst/>
          </a:prstGeom>
          <a:noFill/>
          <a:ln>
            <a:noFill/>
          </a:ln>
        </p:spPr>
      </p:pic>
      <p:sp>
        <p:nvSpPr>
          <p:cNvPr id="1101" name="Google Shape;1101;p123"/>
          <p:cNvSpPr txBox="1"/>
          <p:nvPr/>
        </p:nvSpPr>
        <p:spPr>
          <a:xfrm>
            <a:off x="8363600" y="3500634"/>
            <a:ext cx="3828400" cy="2314439"/>
          </a:xfrm>
          <a:prstGeom prst="rect">
            <a:avLst/>
          </a:prstGeom>
          <a:noFill/>
          <a:ln>
            <a:noFill/>
          </a:ln>
        </p:spPr>
        <p:txBody>
          <a:bodyPr spcFirstLastPara="1" wrap="square" lIns="121900" tIns="121900" rIns="121900" bIns="121900" anchor="t" anchorCtr="0">
            <a:spAutoFit/>
          </a:bodyPr>
          <a:lstStyle/>
          <a:p>
            <a:pPr>
              <a:lnSpc>
                <a:spcPct val="115000"/>
              </a:lnSpc>
              <a:buClr>
                <a:schemeClr val="dk1"/>
              </a:buClr>
              <a:buSzPts val="1100"/>
            </a:pPr>
            <a:r>
              <a:rPr lang="en" sz="3200" dirty="0">
                <a:solidFill>
                  <a:srgbClr val="3E629B"/>
                </a:solidFill>
                <a:latin typeface="Circular Std Book" panose="020B0604020101020102" pitchFamily="34" charset="77"/>
                <a:ea typeface="Calibri"/>
                <a:cs typeface="Circular Std Book" panose="020B0604020101020102" pitchFamily="34" charset="77"/>
                <a:sym typeface="Calibri"/>
              </a:rPr>
              <a:t>MEA residential rate in December 2020: $0.193/kWh</a:t>
            </a:r>
            <a:endParaRPr sz="3200" dirty="0">
              <a:solidFill>
                <a:srgbClr val="3E629B"/>
              </a:solidFill>
              <a:latin typeface="Circular Std Book" panose="020B0604020101020102" pitchFamily="34" charset="77"/>
              <a:ea typeface="Calibri"/>
              <a:cs typeface="Circular Std Book" panose="020B0604020101020102" pitchFamily="34" charset="77"/>
              <a:sym typeface="Calibri"/>
            </a:endParaRPr>
          </a:p>
          <a:p>
            <a:endParaRPr sz="2400" dirty="0">
              <a:solidFill>
                <a:srgbClr val="3E629B"/>
              </a:solidFill>
            </a:endParaRPr>
          </a:p>
        </p:txBody>
      </p:sp>
      <p:grpSp>
        <p:nvGrpSpPr>
          <p:cNvPr id="6" name="Group 5">
            <a:extLst>
              <a:ext uri="{FF2B5EF4-FFF2-40B4-BE49-F238E27FC236}">
                <a16:creationId xmlns:a16="http://schemas.microsoft.com/office/drawing/2014/main" id="{54D9A7F2-48D0-B340-947E-099AB0B32F3B}"/>
              </a:ext>
            </a:extLst>
          </p:cNvPr>
          <p:cNvGrpSpPr/>
          <p:nvPr/>
        </p:nvGrpSpPr>
        <p:grpSpPr>
          <a:xfrm>
            <a:off x="-9581" y="0"/>
            <a:ext cx="7933334" cy="6858000"/>
            <a:chOff x="3977113" y="0"/>
            <a:chExt cx="7933334" cy="6858000"/>
          </a:xfrm>
        </p:grpSpPr>
        <p:pic>
          <p:nvPicPr>
            <p:cNvPr id="3" name="Picture 2" descr="A picture containing Word&#10;&#10;Description automatically generated">
              <a:extLst>
                <a:ext uri="{FF2B5EF4-FFF2-40B4-BE49-F238E27FC236}">
                  <a16:creationId xmlns:a16="http://schemas.microsoft.com/office/drawing/2014/main" id="{AE2482A2-A903-E746-A503-80C297FCE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13" y="0"/>
              <a:ext cx="7933334" cy="6858000"/>
            </a:xfrm>
            <a:prstGeom prst="rect">
              <a:avLst/>
            </a:prstGeom>
          </p:spPr>
        </p:pic>
        <p:sp>
          <p:nvSpPr>
            <p:cNvPr id="5" name="Rectangle 4">
              <a:extLst>
                <a:ext uri="{FF2B5EF4-FFF2-40B4-BE49-F238E27FC236}">
                  <a16:creationId xmlns:a16="http://schemas.microsoft.com/office/drawing/2014/main" id="{D0A43EF9-4F2D-2645-BFAC-7BF15B0E55DF}"/>
                </a:ext>
              </a:extLst>
            </p:cNvPr>
            <p:cNvSpPr/>
            <p:nvPr/>
          </p:nvSpPr>
          <p:spPr>
            <a:xfrm>
              <a:off x="4375999" y="4082034"/>
              <a:ext cx="3396401" cy="2209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826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5E03-75DD-1F47-A626-7EF31336E040}"/>
              </a:ext>
            </a:extLst>
          </p:cNvPr>
          <p:cNvSpPr>
            <a:spLocks noGrp="1"/>
          </p:cNvSpPr>
          <p:nvPr>
            <p:ph type="title"/>
          </p:nvPr>
        </p:nvSpPr>
        <p:spPr>
          <a:xfrm>
            <a:off x="1676400" y="501650"/>
            <a:ext cx="8229600" cy="893762"/>
          </a:xfrm>
        </p:spPr>
        <p:txBody>
          <a:bodyPr>
            <a:normAutofit fontScale="90000"/>
          </a:bodyPr>
          <a:lstStyle/>
          <a:p>
            <a:r>
              <a:rPr lang="en-US" sz="5300" b="1" dirty="0"/>
              <a:t>Lighting</a:t>
            </a:r>
            <a:br>
              <a:rPr lang="en-US" b="1" dirty="0"/>
            </a:br>
            <a:r>
              <a:rPr lang="en-US" b="1" dirty="0"/>
              <a:t>You can:</a:t>
            </a:r>
          </a:p>
        </p:txBody>
      </p:sp>
      <p:sp>
        <p:nvSpPr>
          <p:cNvPr id="3" name="Slide Number Placeholder 2">
            <a:extLst>
              <a:ext uri="{FF2B5EF4-FFF2-40B4-BE49-F238E27FC236}">
                <a16:creationId xmlns:a16="http://schemas.microsoft.com/office/drawing/2014/main" id="{A6054443-5158-C047-A9CF-65E2DBD28A2B}"/>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22</a:t>
            </a:fld>
            <a:endParaRPr lang="en-US"/>
          </a:p>
        </p:txBody>
      </p:sp>
      <p:sp>
        <p:nvSpPr>
          <p:cNvPr id="6" name="TextBox 5">
            <a:extLst>
              <a:ext uri="{FF2B5EF4-FFF2-40B4-BE49-F238E27FC236}">
                <a16:creationId xmlns:a16="http://schemas.microsoft.com/office/drawing/2014/main" id="{5C654130-3AB3-EA4B-9DAC-4F5A1E9F6AD3}"/>
              </a:ext>
            </a:extLst>
          </p:cNvPr>
          <p:cNvSpPr txBox="1"/>
          <p:nvPr/>
        </p:nvSpPr>
        <p:spPr>
          <a:xfrm>
            <a:off x="838200" y="2428726"/>
            <a:ext cx="5562600" cy="3200876"/>
          </a:xfrm>
          <a:prstGeom prst="rect">
            <a:avLst/>
          </a:prstGeom>
          <a:noFill/>
        </p:spPr>
        <p:txBody>
          <a:bodyPr wrap="square" rtlCol="0">
            <a:spAutoFit/>
          </a:bodyPr>
          <a:lstStyle/>
          <a:p>
            <a:pPr marL="457200" indent="-457200">
              <a:spcBef>
                <a:spcPts val="768"/>
              </a:spcBef>
              <a:buFont typeface="Arial" panose="020B0604020202020204" pitchFamily="34" charset="0"/>
              <a:buChar char="•"/>
            </a:pPr>
            <a:r>
              <a:rPr lang="en-US" sz="2600" dirty="0">
                <a:latin typeface="Circular Std Book" panose="020B0604020101020102" pitchFamily="34" charset="77"/>
              </a:rPr>
              <a:t>Turn off the lights when not in use</a:t>
            </a:r>
          </a:p>
          <a:p>
            <a:pPr marL="457200" indent="-457200">
              <a:spcBef>
                <a:spcPts val="768"/>
              </a:spcBef>
              <a:buFont typeface="Arial" panose="020B0604020202020204" pitchFamily="34" charset="0"/>
              <a:buChar char="•"/>
            </a:pPr>
            <a:r>
              <a:rPr lang="en-US" sz="2600" dirty="0">
                <a:latin typeface="Circular Std Book" panose="020B0604020101020102" pitchFamily="34" charset="77"/>
              </a:rPr>
              <a:t>Switch to more efficient lighting</a:t>
            </a:r>
          </a:p>
          <a:p>
            <a:pPr marL="457200" indent="-457200">
              <a:spcBef>
                <a:spcPts val="768"/>
              </a:spcBef>
              <a:buFont typeface="Arial" panose="020B0604020202020204" pitchFamily="34" charset="0"/>
              <a:buChar char="•"/>
            </a:pPr>
            <a:r>
              <a:rPr lang="en-US" sz="2600" dirty="0">
                <a:latin typeface="Circular Std Book" panose="020B0604020101020102" pitchFamily="34" charset="77"/>
              </a:rPr>
              <a:t>Buy energy star fixtures and lamps</a:t>
            </a:r>
          </a:p>
          <a:p>
            <a:pPr marL="457200" indent="-457200">
              <a:spcBef>
                <a:spcPts val="768"/>
              </a:spcBef>
              <a:buFont typeface="Arial" panose="020B0604020202020204" pitchFamily="34" charset="0"/>
              <a:buChar char="•"/>
            </a:pPr>
            <a:r>
              <a:rPr lang="en-US" sz="2600" dirty="0">
                <a:latin typeface="Circular Std Book" panose="020B0604020101020102" pitchFamily="34" charset="77"/>
              </a:rPr>
              <a:t>Use timers and occupancy sensors</a:t>
            </a:r>
          </a:p>
        </p:txBody>
      </p:sp>
      <p:pic>
        <p:nvPicPr>
          <p:cNvPr id="5" name="Picture 4">
            <a:extLst>
              <a:ext uri="{FF2B5EF4-FFF2-40B4-BE49-F238E27FC236}">
                <a16:creationId xmlns:a16="http://schemas.microsoft.com/office/drawing/2014/main" id="{B982CA48-846F-AF41-9631-D811B2B990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0" y="1143000"/>
            <a:ext cx="3184693" cy="4795685"/>
          </a:xfrm>
          <a:prstGeom prst="rect">
            <a:avLst/>
          </a:prstGeom>
        </p:spPr>
      </p:pic>
    </p:spTree>
    <p:extLst>
      <p:ext uri="{BB962C8B-B14F-4D97-AF65-F5344CB8AC3E}">
        <p14:creationId xmlns:p14="http://schemas.microsoft.com/office/powerpoint/2010/main" val="4433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FF89-963E-BF4D-952D-3BB9E6657A90}"/>
              </a:ext>
            </a:extLst>
          </p:cNvPr>
          <p:cNvSpPr>
            <a:spLocks noGrp="1"/>
          </p:cNvSpPr>
          <p:nvPr>
            <p:ph type="title"/>
          </p:nvPr>
        </p:nvSpPr>
        <p:spPr>
          <a:xfrm>
            <a:off x="1676400" y="450799"/>
            <a:ext cx="8229600" cy="893762"/>
          </a:xfrm>
        </p:spPr>
        <p:txBody>
          <a:bodyPr/>
          <a:lstStyle/>
          <a:p>
            <a:r>
              <a:rPr lang="en-US" dirty="0"/>
              <a:t>Incandescent vs LED</a:t>
            </a:r>
          </a:p>
        </p:txBody>
      </p:sp>
      <p:sp>
        <p:nvSpPr>
          <p:cNvPr id="3" name="Slide Number Placeholder 2">
            <a:extLst>
              <a:ext uri="{FF2B5EF4-FFF2-40B4-BE49-F238E27FC236}">
                <a16:creationId xmlns:a16="http://schemas.microsoft.com/office/drawing/2014/main" id="{97E72F88-5E94-7142-93BA-8892EB72E7EB}"/>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23</a:t>
            </a:fld>
            <a:endParaRPr lang="en-US"/>
          </a:p>
        </p:txBody>
      </p:sp>
      <p:pic>
        <p:nvPicPr>
          <p:cNvPr id="5" name="Picture 4">
            <a:extLst>
              <a:ext uri="{FF2B5EF4-FFF2-40B4-BE49-F238E27FC236}">
                <a16:creationId xmlns:a16="http://schemas.microsoft.com/office/drawing/2014/main" id="{1180ABDB-F619-064C-9A3E-79C6833574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1053" y="1369142"/>
            <a:ext cx="2699774" cy="4485852"/>
          </a:xfrm>
          <a:prstGeom prst="rect">
            <a:avLst/>
          </a:prstGeom>
        </p:spPr>
      </p:pic>
      <p:pic>
        <p:nvPicPr>
          <p:cNvPr id="6" name="Picture 5">
            <a:extLst>
              <a:ext uri="{FF2B5EF4-FFF2-40B4-BE49-F238E27FC236}">
                <a16:creationId xmlns:a16="http://schemas.microsoft.com/office/drawing/2014/main" id="{0C7F2C9D-892F-3A4C-932E-EA3CD40AF7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0827" y="1369142"/>
            <a:ext cx="2699774" cy="4485852"/>
          </a:xfrm>
          <a:prstGeom prst="rect">
            <a:avLst/>
          </a:prstGeom>
        </p:spPr>
      </p:pic>
    </p:spTree>
    <p:extLst>
      <p:ext uri="{BB962C8B-B14F-4D97-AF65-F5344CB8AC3E}">
        <p14:creationId xmlns:p14="http://schemas.microsoft.com/office/powerpoint/2010/main" val="235783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46A1-FE02-D74C-A6C8-B31569CD06C4}"/>
              </a:ext>
            </a:extLst>
          </p:cNvPr>
          <p:cNvSpPr>
            <a:spLocks noGrp="1"/>
          </p:cNvSpPr>
          <p:nvPr>
            <p:ph type="title"/>
          </p:nvPr>
        </p:nvSpPr>
        <p:spPr>
          <a:xfrm>
            <a:off x="1905000" y="1020366"/>
            <a:ext cx="8001000" cy="939770"/>
          </a:xfrm>
        </p:spPr>
        <p:txBody>
          <a:bodyPr>
            <a:normAutofit fontScale="90000"/>
          </a:bodyPr>
          <a:lstStyle/>
          <a:p>
            <a:r>
              <a:rPr lang="en-US" sz="4900" b="1" dirty="0"/>
              <a:t>Fast math!</a:t>
            </a:r>
            <a:br>
              <a:rPr lang="en-US" dirty="0"/>
            </a:br>
            <a:r>
              <a:rPr lang="en-US" sz="2700" i="1" dirty="0"/>
              <a:t>How much would it cost to run a light bulb for 8 hours a day for one year?</a:t>
            </a:r>
          </a:p>
        </p:txBody>
      </p:sp>
      <p:sp>
        <p:nvSpPr>
          <p:cNvPr id="3" name="Slide Number Placeholder 2">
            <a:extLst>
              <a:ext uri="{FF2B5EF4-FFF2-40B4-BE49-F238E27FC236}">
                <a16:creationId xmlns:a16="http://schemas.microsoft.com/office/drawing/2014/main" id="{9E04F0B8-296B-7642-A471-83F6EFA77E7A}"/>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24</a:t>
            </a:fld>
            <a:endParaRPr lang="en-US"/>
          </a:p>
        </p:txBody>
      </p:sp>
      <p:pic>
        <p:nvPicPr>
          <p:cNvPr id="5" name="Picture 4">
            <a:extLst>
              <a:ext uri="{FF2B5EF4-FFF2-40B4-BE49-F238E27FC236}">
                <a16:creationId xmlns:a16="http://schemas.microsoft.com/office/drawing/2014/main" id="{799FFFAF-ABD0-E046-8B78-B68EB9A644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2545" y="2225013"/>
            <a:ext cx="1636978" cy="1636978"/>
          </a:xfrm>
          <a:prstGeom prst="rect">
            <a:avLst/>
          </a:prstGeom>
        </p:spPr>
      </p:pic>
      <p:sp>
        <p:nvSpPr>
          <p:cNvPr id="7" name="TextBox 6">
            <a:extLst>
              <a:ext uri="{FF2B5EF4-FFF2-40B4-BE49-F238E27FC236}">
                <a16:creationId xmlns:a16="http://schemas.microsoft.com/office/drawing/2014/main" id="{1BD07169-3F41-CC43-AE52-354ECEC3BBE2}"/>
              </a:ext>
            </a:extLst>
          </p:cNvPr>
          <p:cNvSpPr txBox="1"/>
          <p:nvPr/>
        </p:nvSpPr>
        <p:spPr>
          <a:xfrm>
            <a:off x="4084472" y="2964862"/>
            <a:ext cx="4381935" cy="677108"/>
          </a:xfrm>
          <a:prstGeom prst="rect">
            <a:avLst/>
          </a:prstGeom>
          <a:noFill/>
        </p:spPr>
        <p:txBody>
          <a:bodyPr wrap="square" rtlCol="0">
            <a:spAutoFit/>
          </a:bodyPr>
          <a:lstStyle/>
          <a:p>
            <a:r>
              <a:rPr lang="en-US" sz="2000" dirty="0">
                <a:latin typeface="Circular Std Book" panose="020B0604020101020102" pitchFamily="34" charset="77"/>
              </a:rPr>
              <a:t>.10kW * $0.23/kWh * (8*365)hours =</a:t>
            </a:r>
          </a:p>
          <a:p>
            <a:endParaRPr lang="en-US" dirty="0"/>
          </a:p>
        </p:txBody>
      </p:sp>
      <p:sp>
        <p:nvSpPr>
          <p:cNvPr id="9" name="TextBox 8">
            <a:extLst>
              <a:ext uri="{FF2B5EF4-FFF2-40B4-BE49-F238E27FC236}">
                <a16:creationId xmlns:a16="http://schemas.microsoft.com/office/drawing/2014/main" id="{3581E037-2FFF-C447-8254-F71468E1EC83}"/>
              </a:ext>
            </a:extLst>
          </p:cNvPr>
          <p:cNvSpPr txBox="1"/>
          <p:nvPr/>
        </p:nvSpPr>
        <p:spPr>
          <a:xfrm>
            <a:off x="4084472" y="4747283"/>
            <a:ext cx="4573175" cy="677108"/>
          </a:xfrm>
          <a:prstGeom prst="rect">
            <a:avLst/>
          </a:prstGeom>
          <a:noFill/>
        </p:spPr>
        <p:txBody>
          <a:bodyPr wrap="none" rtlCol="0">
            <a:spAutoFit/>
          </a:bodyPr>
          <a:lstStyle/>
          <a:p>
            <a:r>
              <a:rPr lang="en-US" sz="2000" dirty="0"/>
              <a:t>.</a:t>
            </a:r>
            <a:r>
              <a:rPr lang="en-US" sz="2000" dirty="0">
                <a:latin typeface="Circular Std Book" panose="020B0604020101020102" pitchFamily="34" charset="77"/>
              </a:rPr>
              <a:t>014kW * $0.23/kWh * (8*365)hours =</a:t>
            </a:r>
          </a:p>
          <a:p>
            <a:endParaRPr lang="en-US" dirty="0"/>
          </a:p>
        </p:txBody>
      </p:sp>
      <p:pic>
        <p:nvPicPr>
          <p:cNvPr id="10" name="Picture 9">
            <a:extLst>
              <a:ext uri="{FF2B5EF4-FFF2-40B4-BE49-F238E27FC236}">
                <a16:creationId xmlns:a16="http://schemas.microsoft.com/office/drawing/2014/main" id="{4ECA41BB-CD81-B44F-AAB5-2002CC33E5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6468" y="4159327"/>
            <a:ext cx="990600" cy="1523085"/>
          </a:xfrm>
          <a:prstGeom prst="rect">
            <a:avLst/>
          </a:prstGeom>
        </p:spPr>
      </p:pic>
      <p:sp>
        <p:nvSpPr>
          <p:cNvPr id="11" name="TextBox 10">
            <a:extLst>
              <a:ext uri="{FF2B5EF4-FFF2-40B4-BE49-F238E27FC236}">
                <a16:creationId xmlns:a16="http://schemas.microsoft.com/office/drawing/2014/main" id="{FE23971D-E600-8A45-9039-BE4E0F3E4735}"/>
              </a:ext>
            </a:extLst>
          </p:cNvPr>
          <p:cNvSpPr txBox="1"/>
          <p:nvPr/>
        </p:nvSpPr>
        <p:spPr>
          <a:xfrm>
            <a:off x="1481522" y="2689559"/>
            <a:ext cx="1725152" cy="707886"/>
          </a:xfrm>
          <a:prstGeom prst="rect">
            <a:avLst/>
          </a:prstGeom>
          <a:noFill/>
        </p:spPr>
        <p:txBody>
          <a:bodyPr wrap="none" rtlCol="0">
            <a:spAutoFit/>
          </a:bodyPr>
          <a:lstStyle/>
          <a:p>
            <a:pPr algn="ctr"/>
            <a:r>
              <a:rPr lang="en-US" sz="2000" dirty="0">
                <a:latin typeface="Circular Std Book" panose="020B0604020101020102" pitchFamily="34" charset="77"/>
              </a:rPr>
              <a:t>100W </a:t>
            </a:r>
          </a:p>
          <a:p>
            <a:pPr algn="ctr"/>
            <a:r>
              <a:rPr lang="en-US" sz="2000" dirty="0">
                <a:latin typeface="Circular Std Book" panose="020B0604020101020102" pitchFamily="34" charset="77"/>
              </a:rPr>
              <a:t>incandescent</a:t>
            </a:r>
          </a:p>
        </p:txBody>
      </p:sp>
      <p:sp>
        <p:nvSpPr>
          <p:cNvPr id="12" name="TextBox 11">
            <a:extLst>
              <a:ext uri="{FF2B5EF4-FFF2-40B4-BE49-F238E27FC236}">
                <a16:creationId xmlns:a16="http://schemas.microsoft.com/office/drawing/2014/main" id="{CD7D6DD1-D393-CF49-8488-CF391B2B543A}"/>
              </a:ext>
            </a:extLst>
          </p:cNvPr>
          <p:cNvSpPr txBox="1"/>
          <p:nvPr/>
        </p:nvSpPr>
        <p:spPr>
          <a:xfrm>
            <a:off x="1773097" y="4823700"/>
            <a:ext cx="1218603" cy="400110"/>
          </a:xfrm>
          <a:prstGeom prst="rect">
            <a:avLst/>
          </a:prstGeom>
          <a:noFill/>
        </p:spPr>
        <p:txBody>
          <a:bodyPr wrap="none" rtlCol="0">
            <a:spAutoFit/>
          </a:bodyPr>
          <a:lstStyle/>
          <a:p>
            <a:r>
              <a:rPr lang="en-US" sz="2000" dirty="0">
                <a:latin typeface="Circular Std Book" panose="020B0604020101020102" pitchFamily="34" charset="77"/>
              </a:rPr>
              <a:t>14W LED</a:t>
            </a:r>
          </a:p>
        </p:txBody>
      </p:sp>
      <p:sp>
        <p:nvSpPr>
          <p:cNvPr id="13" name="TextBox 12">
            <a:extLst>
              <a:ext uri="{FF2B5EF4-FFF2-40B4-BE49-F238E27FC236}">
                <a16:creationId xmlns:a16="http://schemas.microsoft.com/office/drawing/2014/main" id="{77CE3BA9-D7DF-8D46-9FC3-BBCD2AD46F38}"/>
              </a:ext>
            </a:extLst>
          </p:cNvPr>
          <p:cNvSpPr txBox="1"/>
          <p:nvPr/>
        </p:nvSpPr>
        <p:spPr>
          <a:xfrm>
            <a:off x="8362412" y="2926378"/>
            <a:ext cx="1977016" cy="461665"/>
          </a:xfrm>
          <a:prstGeom prst="rect">
            <a:avLst/>
          </a:prstGeom>
          <a:noFill/>
        </p:spPr>
        <p:txBody>
          <a:bodyPr wrap="none" rtlCol="0">
            <a:spAutoFit/>
          </a:bodyPr>
          <a:lstStyle/>
          <a:p>
            <a:r>
              <a:rPr lang="en-US" sz="2400" dirty="0">
                <a:latin typeface="Circular Std Book" panose="020B0604020101020102" pitchFamily="34" charset="77"/>
              </a:rPr>
              <a:t>$67.16 a year</a:t>
            </a:r>
            <a:endParaRPr lang="en-US" sz="2400" b="1" dirty="0"/>
          </a:p>
        </p:txBody>
      </p:sp>
      <p:sp>
        <p:nvSpPr>
          <p:cNvPr id="14" name="TextBox 13">
            <a:extLst>
              <a:ext uri="{FF2B5EF4-FFF2-40B4-BE49-F238E27FC236}">
                <a16:creationId xmlns:a16="http://schemas.microsoft.com/office/drawing/2014/main" id="{07609DB7-B3F8-314D-A47D-443ECEB56281}"/>
              </a:ext>
            </a:extLst>
          </p:cNvPr>
          <p:cNvSpPr txBox="1"/>
          <p:nvPr/>
        </p:nvSpPr>
        <p:spPr>
          <a:xfrm>
            <a:off x="8610600" y="4690038"/>
            <a:ext cx="1912703" cy="461665"/>
          </a:xfrm>
          <a:prstGeom prst="rect">
            <a:avLst/>
          </a:prstGeom>
          <a:noFill/>
        </p:spPr>
        <p:txBody>
          <a:bodyPr wrap="none" rtlCol="0">
            <a:spAutoFit/>
          </a:bodyPr>
          <a:lstStyle/>
          <a:p>
            <a:r>
              <a:rPr lang="en-US" sz="2400" dirty="0">
                <a:latin typeface="Circular Std Book" panose="020B0604020101020102" pitchFamily="34" charset="77"/>
              </a:rPr>
              <a:t>$9.40 a year</a:t>
            </a:r>
            <a:endParaRPr lang="en-US" sz="2400" b="1" dirty="0"/>
          </a:p>
        </p:txBody>
      </p:sp>
    </p:spTree>
    <p:extLst>
      <p:ext uri="{BB962C8B-B14F-4D97-AF65-F5344CB8AC3E}">
        <p14:creationId xmlns:p14="http://schemas.microsoft.com/office/powerpoint/2010/main" val="42929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E154-DA4C-1B44-9D06-95471CE34A14}"/>
              </a:ext>
            </a:extLst>
          </p:cNvPr>
          <p:cNvSpPr>
            <a:spLocks noGrp="1"/>
          </p:cNvSpPr>
          <p:nvPr>
            <p:ph type="title"/>
          </p:nvPr>
        </p:nvSpPr>
        <p:spPr>
          <a:xfrm>
            <a:off x="695900" y="652271"/>
            <a:ext cx="5514616" cy="893762"/>
          </a:xfrm>
        </p:spPr>
        <p:txBody>
          <a:bodyPr>
            <a:normAutofit fontScale="90000"/>
          </a:bodyPr>
          <a:lstStyle/>
          <a:p>
            <a:r>
              <a:rPr lang="en-US" sz="5300" b="1" dirty="0"/>
              <a:t>Electronics</a:t>
            </a:r>
            <a:br>
              <a:rPr lang="en-US" b="1" dirty="0"/>
            </a:br>
            <a:r>
              <a:rPr lang="en-US" b="1" dirty="0"/>
              <a:t>You can:</a:t>
            </a:r>
          </a:p>
        </p:txBody>
      </p:sp>
      <p:sp>
        <p:nvSpPr>
          <p:cNvPr id="3" name="Slide Number Placeholder 2">
            <a:extLst>
              <a:ext uri="{FF2B5EF4-FFF2-40B4-BE49-F238E27FC236}">
                <a16:creationId xmlns:a16="http://schemas.microsoft.com/office/drawing/2014/main" id="{AD87D53E-1A6E-4445-B520-36915A069D58}"/>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25</a:t>
            </a:fld>
            <a:endParaRPr lang="en-US"/>
          </a:p>
        </p:txBody>
      </p:sp>
      <p:sp>
        <p:nvSpPr>
          <p:cNvPr id="4" name="TextBox 3">
            <a:extLst>
              <a:ext uri="{FF2B5EF4-FFF2-40B4-BE49-F238E27FC236}">
                <a16:creationId xmlns:a16="http://schemas.microsoft.com/office/drawing/2014/main" id="{072EE236-B169-1449-B44F-C1B4E0BFF9EB}"/>
              </a:ext>
            </a:extLst>
          </p:cNvPr>
          <p:cNvSpPr txBox="1"/>
          <p:nvPr/>
        </p:nvSpPr>
        <p:spPr>
          <a:xfrm>
            <a:off x="779206" y="2011868"/>
            <a:ext cx="5514616" cy="3908762"/>
          </a:xfrm>
          <a:prstGeom prst="rect">
            <a:avLst/>
          </a:prstGeom>
          <a:noFill/>
        </p:spPr>
        <p:txBody>
          <a:bodyPr wrap="square" rtlCol="0">
            <a:spAutoFit/>
          </a:bodyPr>
          <a:lstStyle/>
          <a:p>
            <a:pPr marL="285750" indent="-285750">
              <a:spcBef>
                <a:spcPts val="768"/>
              </a:spcBef>
              <a:buFont typeface="Arial" panose="020B0604020202020204" pitchFamily="34" charset="0"/>
              <a:buChar char="•"/>
            </a:pPr>
            <a:r>
              <a:rPr lang="en-US" sz="2800" dirty="0">
                <a:latin typeface="Circular Std Book" panose="020B0604020101020102" pitchFamily="34" charset="77"/>
              </a:rPr>
              <a:t>Group and plug into a power strip</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Turn off TV when no one is watching</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Put in sleep mode</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Unplug power adapters and chargers</a:t>
            </a:r>
            <a:endParaRPr lang="en-US" sz="3200" dirty="0"/>
          </a:p>
          <a:p>
            <a:pPr marL="285750" indent="-285750">
              <a:buFont typeface="Arial" panose="020B0604020202020204" pitchFamily="34" charset="0"/>
              <a:buChar char="•"/>
            </a:pPr>
            <a:endParaRPr lang="en-US" sz="3200" dirty="0"/>
          </a:p>
        </p:txBody>
      </p:sp>
      <p:pic>
        <p:nvPicPr>
          <p:cNvPr id="6" name="Picture 5">
            <a:extLst>
              <a:ext uri="{FF2B5EF4-FFF2-40B4-BE49-F238E27FC236}">
                <a16:creationId xmlns:a16="http://schemas.microsoft.com/office/drawing/2014/main" id="{F5F108F5-3590-C646-B34B-5FF8935AE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6559" y="3491734"/>
            <a:ext cx="4140994" cy="2819400"/>
          </a:xfrm>
          <a:prstGeom prst="rect">
            <a:avLst/>
          </a:prstGeom>
        </p:spPr>
      </p:pic>
      <p:pic>
        <p:nvPicPr>
          <p:cNvPr id="7" name="Picture 6">
            <a:extLst>
              <a:ext uri="{FF2B5EF4-FFF2-40B4-BE49-F238E27FC236}">
                <a16:creationId xmlns:a16="http://schemas.microsoft.com/office/drawing/2014/main" id="{4B3A4970-598E-8B40-9172-A7860F3F6D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10516" y="101858"/>
            <a:ext cx="4363225" cy="3354186"/>
          </a:xfrm>
          <a:prstGeom prst="rect">
            <a:avLst/>
          </a:prstGeom>
        </p:spPr>
      </p:pic>
      <p:sp>
        <p:nvSpPr>
          <p:cNvPr id="5" name="TextBox 4">
            <a:extLst>
              <a:ext uri="{FF2B5EF4-FFF2-40B4-BE49-F238E27FC236}">
                <a16:creationId xmlns:a16="http://schemas.microsoft.com/office/drawing/2014/main" id="{1BC30FC2-57B0-EF43-AA7E-14C3D8D5C74D}"/>
              </a:ext>
            </a:extLst>
          </p:cNvPr>
          <p:cNvSpPr txBox="1"/>
          <p:nvPr/>
        </p:nvSpPr>
        <p:spPr>
          <a:xfrm>
            <a:off x="10058400" y="389193"/>
            <a:ext cx="1894252" cy="1384995"/>
          </a:xfrm>
          <a:prstGeom prst="rect">
            <a:avLst/>
          </a:prstGeom>
          <a:noFill/>
        </p:spPr>
        <p:txBody>
          <a:bodyPr wrap="square" rtlCol="0">
            <a:spAutoFit/>
          </a:bodyPr>
          <a:lstStyle/>
          <a:p>
            <a:pPr algn="ctr"/>
            <a:r>
              <a:rPr lang="en-US" sz="2800" dirty="0">
                <a:latin typeface="Circular Std Book" panose="020B0604020101020102" pitchFamily="34" charset="77"/>
                <a:cs typeface="Circular Std Book" panose="020B0604020101020102" pitchFamily="34" charset="77"/>
              </a:rPr>
              <a:t>Don’t feed the vampire!</a:t>
            </a:r>
          </a:p>
        </p:txBody>
      </p:sp>
    </p:spTree>
    <p:extLst>
      <p:ext uri="{BB962C8B-B14F-4D97-AF65-F5344CB8AC3E}">
        <p14:creationId xmlns:p14="http://schemas.microsoft.com/office/powerpoint/2010/main" val="277967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E154-DA4C-1B44-9D06-95471CE34A14}"/>
              </a:ext>
            </a:extLst>
          </p:cNvPr>
          <p:cNvSpPr>
            <a:spLocks noGrp="1"/>
          </p:cNvSpPr>
          <p:nvPr>
            <p:ph type="title"/>
          </p:nvPr>
        </p:nvSpPr>
        <p:spPr>
          <a:xfrm>
            <a:off x="1752600" y="586993"/>
            <a:ext cx="8229600" cy="893762"/>
          </a:xfrm>
        </p:spPr>
        <p:txBody>
          <a:bodyPr>
            <a:normAutofit fontScale="90000"/>
          </a:bodyPr>
          <a:lstStyle/>
          <a:p>
            <a:r>
              <a:rPr lang="en-US" sz="5300" b="1" dirty="0"/>
              <a:t>Electronics</a:t>
            </a:r>
            <a:br>
              <a:rPr lang="en-US" b="1" dirty="0"/>
            </a:br>
            <a:r>
              <a:rPr lang="en-US" b="1" dirty="0"/>
              <a:t>Use timers!</a:t>
            </a:r>
          </a:p>
        </p:txBody>
      </p:sp>
      <p:sp>
        <p:nvSpPr>
          <p:cNvPr id="3" name="Slide Number Placeholder 2">
            <a:extLst>
              <a:ext uri="{FF2B5EF4-FFF2-40B4-BE49-F238E27FC236}">
                <a16:creationId xmlns:a16="http://schemas.microsoft.com/office/drawing/2014/main" id="{AD87D53E-1A6E-4445-B520-36915A069D58}"/>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26</a:t>
            </a:fld>
            <a:endParaRPr lang="en-US"/>
          </a:p>
        </p:txBody>
      </p:sp>
      <p:sp>
        <p:nvSpPr>
          <p:cNvPr id="4" name="TextBox 3">
            <a:extLst>
              <a:ext uri="{FF2B5EF4-FFF2-40B4-BE49-F238E27FC236}">
                <a16:creationId xmlns:a16="http://schemas.microsoft.com/office/drawing/2014/main" id="{072EE236-B169-1449-B44F-C1B4E0BFF9EB}"/>
              </a:ext>
            </a:extLst>
          </p:cNvPr>
          <p:cNvSpPr txBox="1"/>
          <p:nvPr/>
        </p:nvSpPr>
        <p:spPr>
          <a:xfrm>
            <a:off x="602048" y="2286000"/>
            <a:ext cx="5514616" cy="3539430"/>
          </a:xfrm>
          <a:prstGeom prst="rect">
            <a:avLst/>
          </a:prstGeom>
          <a:noFill/>
        </p:spPr>
        <p:txBody>
          <a:bodyPr wrap="square" rtlCol="0">
            <a:spAutoFit/>
          </a:bodyPr>
          <a:lstStyle/>
          <a:p>
            <a:pPr marL="285750" indent="-285750">
              <a:spcBef>
                <a:spcPts val="768"/>
              </a:spcBef>
              <a:buFont typeface="Arial" panose="020B0604020202020204" pitchFamily="34" charset="0"/>
              <a:buChar char="•"/>
            </a:pPr>
            <a:r>
              <a:rPr lang="en-US" sz="2800" dirty="0">
                <a:latin typeface="Circular Std Book" panose="020B0604020101020102" pitchFamily="34" charset="77"/>
              </a:rPr>
              <a:t>Block heaters </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Lamps when you’re gone</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Tree or other indoor and outdoor string lights</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Heat tape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p:txBody>
      </p:sp>
      <p:pic>
        <p:nvPicPr>
          <p:cNvPr id="1026" name="Picture 2" descr="4 Types of Electric Timers and Light Controls - OnTime Service">
            <a:extLst>
              <a:ext uri="{FF2B5EF4-FFF2-40B4-BE49-F238E27FC236}">
                <a16:creationId xmlns:a16="http://schemas.microsoft.com/office/drawing/2014/main" id="{3DFB36BC-87F1-3442-B3E2-BE531D099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7894" r="22945" b="10526"/>
          <a:stretch/>
        </p:blipFill>
        <p:spPr bwMode="auto">
          <a:xfrm>
            <a:off x="7391400" y="377329"/>
            <a:ext cx="3606801" cy="2994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tal Timer for Lamps &amp;amp; Appliances">
            <a:extLst>
              <a:ext uri="{FF2B5EF4-FFF2-40B4-BE49-F238E27FC236}">
                <a16:creationId xmlns:a16="http://schemas.microsoft.com/office/drawing/2014/main" id="{A9A2F59A-6716-9846-AA78-AC5EF8B81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6" t="8559" r="7778" b="29663"/>
          <a:stretch/>
        </p:blipFill>
        <p:spPr bwMode="auto">
          <a:xfrm>
            <a:off x="6096000" y="3530647"/>
            <a:ext cx="3693929" cy="26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5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4DBABC-F8AD-D146-A6EC-1598CF7D7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3590" y="2671178"/>
            <a:ext cx="3924300" cy="2058073"/>
          </a:xfrm>
          <a:prstGeom prst="rect">
            <a:avLst/>
          </a:prstGeom>
        </p:spPr>
      </p:pic>
      <p:sp>
        <p:nvSpPr>
          <p:cNvPr id="3" name="Slide Number Placeholder 2">
            <a:extLst>
              <a:ext uri="{FF2B5EF4-FFF2-40B4-BE49-F238E27FC236}">
                <a16:creationId xmlns:a16="http://schemas.microsoft.com/office/drawing/2014/main" id="{AD87D53E-1A6E-4445-B520-36915A069D58}"/>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27</a:t>
            </a:fld>
            <a:endParaRPr lang="en-US"/>
          </a:p>
        </p:txBody>
      </p:sp>
      <p:sp>
        <p:nvSpPr>
          <p:cNvPr id="4" name="TextBox 3">
            <a:extLst>
              <a:ext uri="{FF2B5EF4-FFF2-40B4-BE49-F238E27FC236}">
                <a16:creationId xmlns:a16="http://schemas.microsoft.com/office/drawing/2014/main" id="{072EE236-B169-1449-B44F-C1B4E0BFF9EB}"/>
              </a:ext>
            </a:extLst>
          </p:cNvPr>
          <p:cNvSpPr txBox="1"/>
          <p:nvPr/>
        </p:nvSpPr>
        <p:spPr>
          <a:xfrm>
            <a:off x="434110" y="1600200"/>
            <a:ext cx="8940800" cy="4862870"/>
          </a:xfrm>
          <a:prstGeom prst="rect">
            <a:avLst/>
          </a:prstGeom>
          <a:noFill/>
        </p:spPr>
        <p:txBody>
          <a:bodyPr wrap="square" rtlCol="0">
            <a:spAutoFit/>
          </a:bodyPr>
          <a:lstStyle/>
          <a:p>
            <a:pPr marL="457200" indent="-457200">
              <a:spcBef>
                <a:spcPts val="768"/>
              </a:spcBef>
              <a:buFont typeface="Arial" panose="020B0604020202020204" pitchFamily="34" charset="0"/>
              <a:buChar char="•"/>
            </a:pPr>
            <a:r>
              <a:rPr lang="en-US" sz="2800" dirty="0">
                <a:latin typeface="Circular Std Book" panose="020B0604020101020102" pitchFamily="34" charset="77"/>
                <a:cs typeface="Circular Std Book" panose="020B0604020101020102" pitchFamily="34" charset="77"/>
              </a:rPr>
              <a:t>Purchase Energy Star rated appliances</a:t>
            </a:r>
          </a:p>
          <a:p>
            <a:pPr marL="457200" indent="-457200">
              <a:spcBef>
                <a:spcPts val="768"/>
              </a:spcBef>
              <a:buFont typeface="Arial" panose="020B0604020202020204" pitchFamily="34" charset="0"/>
              <a:buChar char="•"/>
            </a:pPr>
            <a:r>
              <a:rPr lang="en-US" sz="2800" dirty="0">
                <a:latin typeface="Circular Std Book" panose="020B0604020101020102" pitchFamily="34" charset="77"/>
                <a:cs typeface="Circular Std Book" panose="020B0604020101020102" pitchFamily="34" charset="77"/>
              </a:rPr>
              <a:t>Use your dishwasher if you have one &amp; </a:t>
            </a:r>
            <a:r>
              <a:rPr lang="en-US" sz="2800" b="1" dirty="0">
                <a:latin typeface="Circular Std Book" panose="020B0604020101020102" pitchFamily="34" charset="77"/>
                <a:cs typeface="Circular Std Book" panose="020B0604020101020102" pitchFamily="34" charset="77"/>
              </a:rPr>
              <a:t>run only when full!</a:t>
            </a:r>
          </a:p>
          <a:p>
            <a:pPr marL="457200" indent="-457200">
              <a:spcBef>
                <a:spcPts val="768"/>
              </a:spcBef>
              <a:buFont typeface="Arial" panose="020B0604020202020204" pitchFamily="34" charset="0"/>
              <a:buChar char="•"/>
            </a:pPr>
            <a:r>
              <a:rPr lang="en-US" sz="2800" b="1" dirty="0">
                <a:latin typeface="Circular Std Book" panose="020B0604020101020102" pitchFamily="34" charset="77"/>
                <a:cs typeface="Circular Std Book" panose="020B0604020101020102" pitchFamily="34" charset="77"/>
              </a:rPr>
              <a:t>Clean out the lint </a:t>
            </a:r>
          </a:p>
          <a:p>
            <a:pPr marL="285750" indent="-285750">
              <a:spcBef>
                <a:spcPts val="768"/>
              </a:spcBef>
              <a:buFont typeface="Arial" panose="020B0604020202020204" pitchFamily="34" charset="0"/>
              <a:buChar char="•"/>
            </a:pPr>
            <a:r>
              <a:rPr lang="en-US" sz="2800" dirty="0">
                <a:latin typeface="Circular Std Book" panose="020B0604020101020102" pitchFamily="34" charset="77"/>
                <a:cs typeface="Circular Std Book" panose="020B0604020101020102" pitchFamily="34" charset="77"/>
              </a:rPr>
              <a:t> Check the temperature on your fridge/freezer</a:t>
            </a:r>
          </a:p>
          <a:p>
            <a:pPr marL="914400" lvl="1" indent="-457200">
              <a:spcBef>
                <a:spcPts val="768"/>
              </a:spcBef>
              <a:buFont typeface="Wingdings" pitchFamily="2" charset="2"/>
              <a:buChar char="ü"/>
            </a:pPr>
            <a:r>
              <a:rPr lang="en-US" sz="2800" b="1" dirty="0">
                <a:latin typeface="Circular Std Book" panose="020B0604020101020102" pitchFamily="34" charset="77"/>
                <a:cs typeface="Circular Std Book" panose="020B0604020101020102" pitchFamily="34" charset="77"/>
              </a:rPr>
              <a:t>36-38ºF</a:t>
            </a:r>
            <a:r>
              <a:rPr lang="en-US" sz="2800" dirty="0">
                <a:latin typeface="Circular Std Book" panose="020B0604020101020102" pitchFamily="34" charset="77"/>
                <a:cs typeface="Circular Std Book" panose="020B0604020101020102" pitchFamily="34" charset="77"/>
              </a:rPr>
              <a:t> for fridge</a:t>
            </a:r>
          </a:p>
          <a:p>
            <a:pPr marL="914400" lvl="1" indent="-457200">
              <a:spcBef>
                <a:spcPts val="768"/>
              </a:spcBef>
              <a:buFont typeface="Wingdings" pitchFamily="2" charset="2"/>
              <a:buChar char="ü"/>
            </a:pPr>
            <a:r>
              <a:rPr lang="en-US" sz="2800" b="1" dirty="0">
                <a:latin typeface="Circular Std Book" panose="020B0604020101020102" pitchFamily="34" charset="77"/>
                <a:cs typeface="Circular Std Book" panose="020B0604020101020102" pitchFamily="34" charset="77"/>
              </a:rPr>
              <a:t>0-5ºF</a:t>
            </a:r>
            <a:r>
              <a:rPr lang="en-US" sz="2800" dirty="0">
                <a:latin typeface="Circular Std Book" panose="020B0604020101020102" pitchFamily="34" charset="77"/>
                <a:cs typeface="Circular Std Book" panose="020B0604020101020102" pitchFamily="34" charset="77"/>
              </a:rPr>
              <a:t> for freezer</a:t>
            </a:r>
          </a:p>
          <a:p>
            <a:pPr marL="914400" lvl="1" indent="-457200">
              <a:spcBef>
                <a:spcPts val="768"/>
              </a:spcBef>
              <a:buFont typeface="Wingdings" pitchFamily="2" charset="2"/>
              <a:buChar char="ü"/>
            </a:pPr>
            <a:r>
              <a:rPr lang="en-US" sz="2800" dirty="0">
                <a:latin typeface="Circular Std Book" panose="020B0604020101020102" pitchFamily="34" charset="77"/>
                <a:cs typeface="Circular Std Book" panose="020B0604020101020102" pitchFamily="34" charset="77"/>
              </a:rPr>
              <a:t>Clean the coils &amp; check for leaks in door seal</a:t>
            </a:r>
          </a:p>
          <a:p>
            <a:pPr marL="457200" indent="-457200">
              <a:buFont typeface="Arial" panose="020B0604020202020204" pitchFamily="34" charset="0"/>
              <a:buChar char="•"/>
            </a:pPr>
            <a:endParaRPr lang="en-US" sz="2800" dirty="0">
              <a:latin typeface="Circular Std Book" panose="020B0604020101020102" pitchFamily="34" charset="77"/>
              <a:cs typeface="Circular Std Book" panose="020B0604020101020102" pitchFamily="34" charset="77"/>
            </a:endParaRPr>
          </a:p>
          <a:p>
            <a:pPr marL="285750" indent="-285750">
              <a:buFont typeface="Arial" panose="020B0604020202020204" pitchFamily="34" charset="0"/>
              <a:buChar char="•"/>
            </a:pPr>
            <a:endParaRPr lang="en-US" dirty="0">
              <a:latin typeface="Circular Std Book" panose="020B0604020101020102" pitchFamily="34" charset="77"/>
              <a:cs typeface="Circular Std Book" panose="020B0604020101020102" pitchFamily="34" charset="77"/>
            </a:endParaRPr>
          </a:p>
        </p:txBody>
      </p:sp>
      <p:pic>
        <p:nvPicPr>
          <p:cNvPr id="7" name="Picture 6">
            <a:extLst>
              <a:ext uri="{FF2B5EF4-FFF2-40B4-BE49-F238E27FC236}">
                <a16:creationId xmlns:a16="http://schemas.microsoft.com/office/drawing/2014/main" id="{962D1E9D-F639-9C4C-B203-B6885F0484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0200" y="376149"/>
            <a:ext cx="1676400" cy="1676400"/>
          </a:xfrm>
          <a:prstGeom prst="rect">
            <a:avLst/>
          </a:prstGeom>
        </p:spPr>
      </p:pic>
      <p:sp>
        <p:nvSpPr>
          <p:cNvPr id="8" name="Title 1">
            <a:extLst>
              <a:ext uri="{FF2B5EF4-FFF2-40B4-BE49-F238E27FC236}">
                <a16:creationId xmlns:a16="http://schemas.microsoft.com/office/drawing/2014/main" id="{F7E252BB-4A36-1943-90DB-012D16AE1D2A}"/>
              </a:ext>
            </a:extLst>
          </p:cNvPr>
          <p:cNvSpPr txBox="1">
            <a:spLocks/>
          </p:cNvSpPr>
          <p:nvPr/>
        </p:nvSpPr>
        <p:spPr bwMode="auto">
          <a:xfrm>
            <a:off x="990600" y="140731"/>
            <a:ext cx="9296400" cy="14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1pPr>
            <a:lvl2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2pPr>
            <a:lvl3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3pPr>
            <a:lvl4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4pPr>
            <a:lvl5pPr algn="ctr" rtl="0" eaLnBrk="1" fontAlgn="base" hangingPunct="1">
              <a:spcBef>
                <a:spcPct val="0"/>
              </a:spcBef>
              <a:spcAft>
                <a:spcPct val="0"/>
              </a:spcAft>
              <a:defRPr sz="4400">
                <a:solidFill>
                  <a:srgbClr val="3E629B"/>
                </a:solidFill>
                <a:latin typeface="Calibri" panose="020F0502020204030204" pitchFamily="34"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5300" b="1" kern="0" dirty="0">
                <a:latin typeface="Circular Std Book" panose="020B0604020101020102" pitchFamily="34" charset="77"/>
                <a:cs typeface="Circular Std Book" panose="020B0604020101020102" pitchFamily="34" charset="77"/>
              </a:rPr>
              <a:t>Electronics</a:t>
            </a:r>
            <a:br>
              <a:rPr lang="en-US" b="1" kern="0" dirty="0">
                <a:latin typeface="Circular Std Book" panose="020B0604020101020102" pitchFamily="34" charset="77"/>
                <a:cs typeface="Circular Std Book" panose="020B0604020101020102" pitchFamily="34" charset="77"/>
              </a:rPr>
            </a:br>
            <a:r>
              <a:rPr lang="en-US" b="1" kern="0" dirty="0">
                <a:latin typeface="Circular Std Book" panose="020B0604020101020102" pitchFamily="34" charset="77"/>
                <a:cs typeface="Circular Std Book" panose="020B0604020101020102" pitchFamily="34" charset="77"/>
              </a:rPr>
              <a:t>You can:</a:t>
            </a:r>
          </a:p>
        </p:txBody>
      </p:sp>
    </p:spTree>
    <p:extLst>
      <p:ext uri="{BB962C8B-B14F-4D97-AF65-F5344CB8AC3E}">
        <p14:creationId xmlns:p14="http://schemas.microsoft.com/office/powerpoint/2010/main" val="4124099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D87-3352-3D40-8A08-4478960C0070}"/>
              </a:ext>
            </a:extLst>
          </p:cNvPr>
          <p:cNvSpPr>
            <a:spLocks noGrp="1"/>
          </p:cNvSpPr>
          <p:nvPr>
            <p:ph type="title"/>
          </p:nvPr>
        </p:nvSpPr>
        <p:spPr>
          <a:xfrm>
            <a:off x="1949450" y="1295400"/>
            <a:ext cx="8229600" cy="893762"/>
          </a:xfrm>
        </p:spPr>
        <p:txBody>
          <a:bodyPr>
            <a:noAutofit/>
          </a:bodyPr>
          <a:lstStyle/>
          <a:p>
            <a:r>
              <a:rPr lang="en-US" sz="5400" dirty="0"/>
              <a:t>What did you just tell me?</a:t>
            </a:r>
          </a:p>
        </p:txBody>
      </p:sp>
      <p:sp>
        <p:nvSpPr>
          <p:cNvPr id="3" name="Slide Number Placeholder 2">
            <a:extLst>
              <a:ext uri="{FF2B5EF4-FFF2-40B4-BE49-F238E27FC236}">
                <a16:creationId xmlns:a16="http://schemas.microsoft.com/office/drawing/2014/main" id="{B16AD68C-FA96-1649-BA24-874048B6B33E}"/>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28</a:t>
            </a:fld>
            <a:endParaRPr lang="en-US"/>
          </a:p>
        </p:txBody>
      </p:sp>
      <p:pic>
        <p:nvPicPr>
          <p:cNvPr id="5" name="Picture 4">
            <a:extLst>
              <a:ext uri="{FF2B5EF4-FFF2-40B4-BE49-F238E27FC236}">
                <a16:creationId xmlns:a16="http://schemas.microsoft.com/office/drawing/2014/main" id="{03ED59B2-D8A8-0845-B905-789F0ED0D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300" y="2743200"/>
            <a:ext cx="3263900" cy="3263900"/>
          </a:xfrm>
          <a:prstGeom prst="rect">
            <a:avLst/>
          </a:prstGeom>
        </p:spPr>
      </p:pic>
    </p:spTree>
    <p:extLst>
      <p:ext uri="{BB962C8B-B14F-4D97-AF65-F5344CB8AC3E}">
        <p14:creationId xmlns:p14="http://schemas.microsoft.com/office/powerpoint/2010/main" val="82970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627F-C3CC-6047-AF9F-57A70B95624A}"/>
              </a:ext>
            </a:extLst>
          </p:cNvPr>
          <p:cNvSpPr>
            <a:spLocks noGrp="1"/>
          </p:cNvSpPr>
          <p:nvPr>
            <p:ph type="title"/>
          </p:nvPr>
        </p:nvSpPr>
        <p:spPr>
          <a:xfrm>
            <a:off x="1981200" y="501650"/>
            <a:ext cx="8229600" cy="893762"/>
          </a:xfrm>
        </p:spPr>
        <p:txBody>
          <a:bodyPr>
            <a:normAutofit/>
          </a:bodyPr>
          <a:lstStyle/>
          <a:p>
            <a:r>
              <a:rPr lang="en-US" dirty="0"/>
              <a:t>Energy conservation is free!</a:t>
            </a:r>
          </a:p>
        </p:txBody>
      </p:sp>
      <p:sp>
        <p:nvSpPr>
          <p:cNvPr id="3" name="Slide Number Placeholder 2">
            <a:extLst>
              <a:ext uri="{FF2B5EF4-FFF2-40B4-BE49-F238E27FC236}">
                <a16:creationId xmlns:a16="http://schemas.microsoft.com/office/drawing/2014/main" id="{1AE2BD1B-C6F7-6A49-AF6A-0D1DAE53AD3B}"/>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29</a:t>
            </a:fld>
            <a:endParaRPr lang="en-US"/>
          </a:p>
        </p:txBody>
      </p:sp>
      <p:sp>
        <p:nvSpPr>
          <p:cNvPr id="4" name="TextBox 3">
            <a:extLst>
              <a:ext uri="{FF2B5EF4-FFF2-40B4-BE49-F238E27FC236}">
                <a16:creationId xmlns:a16="http://schemas.microsoft.com/office/drawing/2014/main" id="{DE4475F5-3A4B-BD48-9644-E6D6BF5EE78C}"/>
              </a:ext>
            </a:extLst>
          </p:cNvPr>
          <p:cNvSpPr txBox="1"/>
          <p:nvPr/>
        </p:nvSpPr>
        <p:spPr>
          <a:xfrm>
            <a:off x="1638300" y="1659285"/>
            <a:ext cx="8915400" cy="3539430"/>
          </a:xfrm>
          <a:prstGeom prst="rect">
            <a:avLst/>
          </a:prstGeom>
          <a:noFill/>
        </p:spPr>
        <p:txBody>
          <a:bodyPr wrap="square" rtlCol="0">
            <a:spAutoFit/>
          </a:bodyPr>
          <a:lstStyle/>
          <a:p>
            <a:pPr marL="514350" indent="-514350">
              <a:spcBef>
                <a:spcPts val="768"/>
              </a:spcBef>
              <a:buFont typeface="+mj-lt"/>
              <a:buAutoNum type="arabicPeriod"/>
            </a:pPr>
            <a:r>
              <a:rPr lang="en-US" sz="2800" dirty="0">
                <a:latin typeface="Circular Std Book" panose="020B0604020101020102" pitchFamily="34" charset="77"/>
              </a:rPr>
              <a:t>Turn off the lights you don’t need them</a:t>
            </a:r>
          </a:p>
          <a:p>
            <a:pPr marL="514350" indent="-514350">
              <a:spcBef>
                <a:spcPts val="768"/>
              </a:spcBef>
              <a:buFont typeface="+mj-lt"/>
              <a:buAutoNum type="arabicPeriod"/>
            </a:pPr>
            <a:r>
              <a:rPr lang="en-US" sz="2800" dirty="0">
                <a:latin typeface="Circular Std Book" panose="020B0604020101020102" pitchFamily="34" charset="77"/>
              </a:rPr>
              <a:t>Group electronics on power strips and turn off when not in use</a:t>
            </a:r>
          </a:p>
          <a:p>
            <a:pPr marL="514350" indent="-514350">
              <a:spcBef>
                <a:spcPts val="768"/>
              </a:spcBef>
              <a:buFont typeface="+mj-lt"/>
              <a:buAutoNum type="arabicPeriod"/>
            </a:pPr>
            <a:r>
              <a:rPr lang="en-US" sz="2800" dirty="0">
                <a:latin typeface="Circular Std Book" panose="020B0604020101020102" pitchFamily="34" charset="77"/>
              </a:rPr>
              <a:t>Turn down the heat on your thermostat and water heater</a:t>
            </a:r>
          </a:p>
          <a:p>
            <a:pPr>
              <a:spcBef>
                <a:spcPts val="768"/>
              </a:spcBef>
            </a:pPr>
            <a:r>
              <a:rPr lang="en-US" sz="2800" dirty="0">
                <a:latin typeface="Circular Std Book" panose="020B0604020101020102" pitchFamily="34" charset="77"/>
              </a:rPr>
              <a:t>…and much more!</a:t>
            </a:r>
            <a:endParaRPr lang="en-US" sz="3200" dirty="0"/>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30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9FFB-0851-1442-92A0-B0A6CF40E7C7}"/>
              </a:ext>
            </a:extLst>
          </p:cNvPr>
          <p:cNvSpPr>
            <a:spLocks noGrp="1"/>
          </p:cNvSpPr>
          <p:nvPr>
            <p:ph type="title"/>
          </p:nvPr>
        </p:nvSpPr>
        <p:spPr>
          <a:xfrm>
            <a:off x="584183" y="407169"/>
            <a:ext cx="5069213" cy="1317129"/>
          </a:xfrm>
        </p:spPr>
        <p:txBody>
          <a:bodyPr>
            <a:normAutofit/>
          </a:bodyPr>
          <a:lstStyle/>
          <a:p>
            <a:r>
              <a:rPr lang="en-US" sz="4400" b="1" dirty="0">
                <a:solidFill>
                  <a:srgbClr val="3E629B"/>
                </a:solidFill>
              </a:rPr>
              <a:t>About REAP</a:t>
            </a:r>
          </a:p>
        </p:txBody>
      </p:sp>
      <p:sp>
        <p:nvSpPr>
          <p:cNvPr id="12" name="alaskarenewableenergy.org">
            <a:extLst>
              <a:ext uri="{FF2B5EF4-FFF2-40B4-BE49-F238E27FC236}">
                <a16:creationId xmlns:a16="http://schemas.microsoft.com/office/drawing/2014/main" id="{69A1EA1B-6301-9744-BD18-31023EA236D3}"/>
              </a:ext>
            </a:extLst>
          </p:cNvPr>
          <p:cNvSpPr txBox="1">
            <a:spLocks noGrp="1"/>
          </p:cNvSpPr>
          <p:nvPr>
            <p:ph type="body" sz="quarter" idx="21"/>
          </p:nvPr>
        </p:nvSpPr>
        <p:spPr>
          <a:xfrm>
            <a:off x="768348" y="5824221"/>
            <a:ext cx="3618197" cy="341632"/>
          </a:xfrm>
          <a:prstGeom prst="rect">
            <a:avLst/>
          </a:prstGeom>
        </p:spPr>
        <p:txBody>
          <a:bodyPr/>
          <a:lstStyle/>
          <a:p>
            <a:pPr marL="0" indent="0">
              <a:buNone/>
            </a:pPr>
            <a:r>
              <a:rPr sz="1800" dirty="0">
                <a:latin typeface="Corbel" panose="020B0503020204020204" pitchFamily="34" charset="0"/>
              </a:rPr>
              <a:t>alaskarenewableenergy.org</a:t>
            </a:r>
          </a:p>
        </p:txBody>
      </p:sp>
      <p:pic>
        <p:nvPicPr>
          <p:cNvPr id="16" name="Picture Placeholder 15" descr="A person with a beard&#10;&#10;Description automatically generated with medium confidence">
            <a:extLst>
              <a:ext uri="{FF2B5EF4-FFF2-40B4-BE49-F238E27FC236}">
                <a16:creationId xmlns:a16="http://schemas.microsoft.com/office/drawing/2014/main" id="{BDCE87D9-60E0-924C-AB81-212495F2CF5E}"/>
              </a:ext>
            </a:extLst>
          </p:cNvPr>
          <p:cNvPicPr>
            <a:picLocks noGrp="1" noChangeAspect="1"/>
          </p:cNvPicPr>
          <p:nvPr>
            <p:ph type="pic" sz="half" idx="23"/>
          </p:nvPr>
        </p:nvPicPr>
        <p:blipFill rotWithShape="1">
          <a:blip r:embed="rId3" cstate="screen">
            <a:extLst>
              <a:ext uri="{28A0092B-C50C-407E-A947-70E740481C1C}">
                <a14:useLocalDpi xmlns:a14="http://schemas.microsoft.com/office/drawing/2010/main"/>
              </a:ext>
            </a:extLst>
          </a:blip>
          <a:srcRect/>
          <a:stretch/>
        </p:blipFill>
        <p:spPr>
          <a:xfrm>
            <a:off x="6023716" y="362145"/>
            <a:ext cx="1773705" cy="1828800"/>
          </a:xfrm>
          <a:prstGeom prst="ellipse">
            <a:avLst/>
          </a:prstGeom>
          <a:effectLst>
            <a:glow>
              <a:srgbClr val="3E629B"/>
            </a:glow>
          </a:effectLst>
        </p:spPr>
      </p:pic>
      <p:sp>
        <p:nvSpPr>
          <p:cNvPr id="9" name="Content Placeholder 4">
            <a:extLst>
              <a:ext uri="{FF2B5EF4-FFF2-40B4-BE49-F238E27FC236}">
                <a16:creationId xmlns:a16="http://schemas.microsoft.com/office/drawing/2014/main" id="{9448A696-1337-5843-B45E-32859C043B94}"/>
              </a:ext>
            </a:extLst>
          </p:cNvPr>
          <p:cNvSpPr txBox="1">
            <a:spLocks/>
          </p:cNvSpPr>
          <p:nvPr/>
        </p:nvSpPr>
        <p:spPr>
          <a:xfrm>
            <a:off x="559327" y="1300383"/>
            <a:ext cx="5418032" cy="3676455"/>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rtl="0" eaLnBrk="1" fontAlgn="base" hangingPunct="1">
              <a:spcBef>
                <a:spcPct val="20000"/>
              </a:spcBef>
              <a:spcAft>
                <a:spcPct val="0"/>
              </a:spcAft>
              <a:buChar char="–"/>
              <a:defRPr sz="2800">
                <a:solidFill>
                  <a:schemeClr val="tx1"/>
                </a:solidFill>
                <a:latin typeface="Calibri" panose="020F0502020204030204" pitchFamily="34" charset="0"/>
                <a:ea typeface="ＭＳ Ｐゴシック" charset="0"/>
                <a:cs typeface="Calibri" panose="020F0502020204030204" pitchFamily="34" charset="0"/>
              </a:defRPr>
            </a:lvl2pPr>
            <a:lvl3pPr marL="1143000" indent="-228600" algn="l" rtl="0" eaLnBrk="1" fontAlgn="base" hangingPunct="1">
              <a:spcBef>
                <a:spcPct val="20000"/>
              </a:spcBef>
              <a:spcAft>
                <a:spcPct val="0"/>
              </a:spcAft>
              <a:buChar char="•"/>
              <a:defRPr sz="2400">
                <a:solidFill>
                  <a:schemeClr val="tx1"/>
                </a:solidFill>
                <a:latin typeface="Calibri" panose="020F0502020204030204" pitchFamily="34" charset="0"/>
                <a:ea typeface="ＭＳ Ｐゴシック" charset="0"/>
                <a:cs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1"/>
                </a:solidFill>
                <a:latin typeface="Calibri" panose="020F0502020204030204" pitchFamily="34" charset="0"/>
                <a:ea typeface="ＭＳ Ｐゴシック" charset="0"/>
                <a:cs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1"/>
                </a:solidFill>
                <a:latin typeface="Calibri" panose="020F0502020204030204" pitchFamily="34" charset="0"/>
                <a:ea typeface="ＭＳ Ｐゴシック"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kern="0" dirty="0">
                <a:latin typeface="Circular Std Book" panose="020B0604020101020102" pitchFamily="34" charset="77"/>
                <a:cs typeface="Circular Std Book" panose="020B0604020101020102" pitchFamily="34" charset="77"/>
              </a:rPr>
              <a:t>Mission: To facilitate the increased development of renewable energy and energy efficiency in Alaska through collaboration, education, training, and advocacy</a:t>
            </a:r>
          </a:p>
        </p:txBody>
      </p:sp>
      <p:pic>
        <p:nvPicPr>
          <p:cNvPr id="10" name="Content Placeholder 4">
            <a:extLst>
              <a:ext uri="{FF2B5EF4-FFF2-40B4-BE49-F238E27FC236}">
                <a16:creationId xmlns:a16="http://schemas.microsoft.com/office/drawing/2014/main" id="{D8AD6F8D-E7D2-6C4C-801E-BAF1C75CCFAB}"/>
              </a:ext>
            </a:extLst>
          </p:cNvPr>
          <p:cNvPicPr>
            <a:picLocks noGrp="1" noChangeAspect="1"/>
          </p:cNvPicPr>
          <p:nvPr/>
        </p:nvPicPr>
        <p:blipFill rotWithShape="1">
          <a:blip r:embed="rId4" cstate="screen">
            <a:extLst>
              <a:ext uri="{BEBA8EAE-BF5A-486C-A8C5-ECC9F3942E4B}">
                <a14:imgProps xmlns:a14="http://schemas.microsoft.com/office/drawing/2010/main">
                  <a14:imgLayer r:embed="rId5">
                    <a14:imgEffect>
                      <a14:backgroundRemoval t="3779" b="99419" l="1445" r="97688"/>
                    </a14:imgEffect>
                  </a14:imgLayer>
                </a14:imgProps>
              </a:ext>
              <a:ext uri="{28A0092B-C50C-407E-A947-70E740481C1C}">
                <a14:useLocalDpi xmlns:a14="http://schemas.microsoft.com/office/drawing/2010/main"/>
              </a:ext>
            </a:extLst>
          </a:blip>
          <a:srcRect/>
          <a:stretch/>
        </p:blipFill>
        <p:spPr>
          <a:xfrm>
            <a:off x="8145734" y="3978367"/>
            <a:ext cx="1840268" cy="1828800"/>
          </a:xfrm>
          <a:prstGeom prst="rect">
            <a:avLst/>
          </a:prstGeom>
        </p:spPr>
      </p:pic>
      <p:pic>
        <p:nvPicPr>
          <p:cNvPr id="11" name="Picture 10">
            <a:extLst>
              <a:ext uri="{FF2B5EF4-FFF2-40B4-BE49-F238E27FC236}">
                <a16:creationId xmlns:a16="http://schemas.microsoft.com/office/drawing/2014/main" id="{03CD8952-C743-B144-9B6C-C61EB0A04F3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1163" r="94477"/>
                    </a14:imgEffect>
                  </a14:imgLayer>
                </a14:imgProps>
              </a:ext>
              <a:ext uri="{28A0092B-C50C-407E-A947-70E740481C1C}">
                <a14:useLocalDpi xmlns:a14="http://schemas.microsoft.com/office/drawing/2010/main"/>
              </a:ext>
            </a:extLst>
          </a:blip>
          <a:srcRect/>
          <a:stretch/>
        </p:blipFill>
        <p:spPr>
          <a:xfrm>
            <a:off x="10247163" y="1974916"/>
            <a:ext cx="1788052" cy="1825314"/>
          </a:xfrm>
          <a:prstGeom prst="rect">
            <a:avLst/>
          </a:prstGeom>
        </p:spPr>
      </p:pic>
      <p:pic>
        <p:nvPicPr>
          <p:cNvPr id="13" name="Picture 12">
            <a:extLst>
              <a:ext uri="{FF2B5EF4-FFF2-40B4-BE49-F238E27FC236}">
                <a16:creationId xmlns:a16="http://schemas.microsoft.com/office/drawing/2014/main" id="{340ABA9F-5FCD-3F43-A253-1BDD47B75F1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775" b="97337" l="4190" r="93017"/>
                    </a14:imgEffect>
                  </a14:imgLayer>
                </a14:imgProps>
              </a:ext>
              <a:ext uri="{28A0092B-C50C-407E-A947-70E740481C1C}">
                <a14:useLocalDpi xmlns:a14="http://schemas.microsoft.com/office/drawing/2010/main"/>
              </a:ext>
            </a:extLst>
          </a:blip>
          <a:srcRect/>
          <a:stretch/>
        </p:blipFill>
        <p:spPr>
          <a:xfrm>
            <a:off x="9961797" y="3802688"/>
            <a:ext cx="1849203" cy="1747103"/>
          </a:xfrm>
          <a:prstGeom prst="rect">
            <a:avLst/>
          </a:prstGeom>
        </p:spPr>
      </p:pic>
      <p:pic>
        <p:nvPicPr>
          <p:cNvPr id="14" name="Picture 13">
            <a:extLst>
              <a:ext uri="{FF2B5EF4-FFF2-40B4-BE49-F238E27FC236}">
                <a16:creationId xmlns:a16="http://schemas.microsoft.com/office/drawing/2014/main" id="{420FE55C-6E79-9A44-BE46-332E935CAD48}"/>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1401" b="95518" l="6383" r="96809"/>
                    </a14:imgEffect>
                  </a14:imgLayer>
                </a14:imgProps>
              </a:ext>
              <a:ext uri="{28A0092B-C50C-407E-A947-70E740481C1C}">
                <a14:useLocalDpi xmlns:a14="http://schemas.microsoft.com/office/drawing/2010/main"/>
              </a:ext>
            </a:extLst>
          </a:blip>
          <a:srcRect/>
          <a:stretch/>
        </p:blipFill>
        <p:spPr>
          <a:xfrm>
            <a:off x="7797786" y="114085"/>
            <a:ext cx="2001170" cy="1903295"/>
          </a:xfrm>
          <a:prstGeom prst="rect">
            <a:avLst/>
          </a:prstGeom>
          <a:ln w="38100">
            <a:noFill/>
          </a:ln>
          <a:effectLst>
            <a:glow rad="130149">
              <a:srgbClr val="3E629B"/>
            </a:glow>
          </a:effectLst>
        </p:spPr>
      </p:pic>
      <p:pic>
        <p:nvPicPr>
          <p:cNvPr id="15" name="Picture 14">
            <a:extLst>
              <a:ext uri="{FF2B5EF4-FFF2-40B4-BE49-F238E27FC236}">
                <a16:creationId xmlns:a16="http://schemas.microsoft.com/office/drawing/2014/main" id="{9F1DEEF3-5158-EC44-8AEE-2C531A351FF3}"/>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6504" b="95935" l="7105" r="93158"/>
                    </a14:imgEffect>
                  </a14:imgLayer>
                </a14:imgProps>
              </a:ext>
              <a:ext uri="{28A0092B-C50C-407E-A947-70E740481C1C}">
                <a14:useLocalDpi xmlns:a14="http://schemas.microsoft.com/office/drawing/2010/main"/>
              </a:ext>
            </a:extLst>
          </a:blip>
          <a:srcRect/>
          <a:stretch/>
        </p:blipFill>
        <p:spPr>
          <a:xfrm>
            <a:off x="9633482" y="188611"/>
            <a:ext cx="1974335" cy="1916904"/>
          </a:xfrm>
          <a:prstGeom prst="rect">
            <a:avLst/>
          </a:prstGeom>
          <a:ln>
            <a:noFill/>
          </a:ln>
          <a:effectLst/>
        </p:spPr>
      </p:pic>
      <p:pic>
        <p:nvPicPr>
          <p:cNvPr id="19" name="Picture 18" descr="A person wearing glasses&#10;&#10;Description automatically generated with low confidence">
            <a:extLst>
              <a:ext uri="{FF2B5EF4-FFF2-40B4-BE49-F238E27FC236}">
                <a16:creationId xmlns:a16="http://schemas.microsoft.com/office/drawing/2014/main" id="{0A418DE2-1E52-6F44-A5C3-26D3B42E12D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53396" y="2224211"/>
            <a:ext cx="1839122" cy="1828800"/>
          </a:xfrm>
          <a:prstGeom prst="ellipse">
            <a:avLst/>
          </a:prstGeom>
        </p:spPr>
      </p:pic>
      <p:pic>
        <p:nvPicPr>
          <p:cNvPr id="21" name="Picture 20" descr="A picture containing person, wall, smiling, posing&#10;&#10;Description automatically generated">
            <a:extLst>
              <a:ext uri="{FF2B5EF4-FFF2-40B4-BE49-F238E27FC236}">
                <a16:creationId xmlns:a16="http://schemas.microsoft.com/office/drawing/2014/main" id="{B0E4CAC0-1F6C-4B40-83D2-EFFDF1EACB7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255041" y="3986643"/>
            <a:ext cx="1797978" cy="1828800"/>
          </a:xfrm>
          <a:prstGeom prst="ellipse">
            <a:avLst/>
          </a:prstGeom>
        </p:spPr>
      </p:pic>
      <p:pic>
        <p:nvPicPr>
          <p:cNvPr id="23" name="Picture 22">
            <a:extLst>
              <a:ext uri="{FF2B5EF4-FFF2-40B4-BE49-F238E27FC236}">
                <a16:creationId xmlns:a16="http://schemas.microsoft.com/office/drawing/2014/main" id="{8D0DFB61-1037-2E4A-9042-1D9E3894605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r="73960"/>
          <a:stretch/>
        </p:blipFill>
        <p:spPr>
          <a:xfrm>
            <a:off x="7763661" y="2061463"/>
            <a:ext cx="2398622" cy="2011680"/>
          </a:xfrm>
          <a:prstGeom prst="rect">
            <a:avLst/>
          </a:prstGeom>
        </p:spPr>
      </p:pic>
    </p:spTree>
    <p:extLst>
      <p:ext uri="{BB962C8B-B14F-4D97-AF65-F5344CB8AC3E}">
        <p14:creationId xmlns:p14="http://schemas.microsoft.com/office/powerpoint/2010/main" val="7692936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4429-A4AD-1745-BA82-462F22CF7356}"/>
              </a:ext>
            </a:extLst>
          </p:cNvPr>
          <p:cNvSpPr>
            <a:spLocks noGrp="1"/>
          </p:cNvSpPr>
          <p:nvPr>
            <p:ph type="title"/>
          </p:nvPr>
        </p:nvSpPr>
        <p:spPr>
          <a:xfrm>
            <a:off x="1943884" y="2057400"/>
            <a:ext cx="8229600" cy="893762"/>
          </a:xfrm>
        </p:spPr>
        <p:txBody>
          <a:bodyPr>
            <a:normAutofit fontScale="90000"/>
          </a:bodyPr>
          <a:lstStyle/>
          <a:p>
            <a:r>
              <a:rPr lang="en-US" dirty="0"/>
              <a:t>Efficiency may cost you $$ up front, but will save you in the long run</a:t>
            </a:r>
          </a:p>
        </p:txBody>
      </p:sp>
      <p:sp>
        <p:nvSpPr>
          <p:cNvPr id="3" name="Slide Number Placeholder 2">
            <a:extLst>
              <a:ext uri="{FF2B5EF4-FFF2-40B4-BE49-F238E27FC236}">
                <a16:creationId xmlns:a16="http://schemas.microsoft.com/office/drawing/2014/main" id="{2637E5DA-1DB7-904E-8412-AAC97D68D733}"/>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30</a:t>
            </a:fld>
            <a:endParaRPr lang="en-US"/>
          </a:p>
        </p:txBody>
      </p:sp>
      <p:sp>
        <p:nvSpPr>
          <p:cNvPr id="5" name="TextBox 4">
            <a:extLst>
              <a:ext uri="{FF2B5EF4-FFF2-40B4-BE49-F238E27FC236}">
                <a16:creationId xmlns:a16="http://schemas.microsoft.com/office/drawing/2014/main" id="{6E0E86F5-6160-5A46-8291-E8F75D7F7322}"/>
              </a:ext>
            </a:extLst>
          </p:cNvPr>
          <p:cNvSpPr txBox="1"/>
          <p:nvPr/>
        </p:nvSpPr>
        <p:spPr>
          <a:xfrm>
            <a:off x="1989972" y="3581400"/>
            <a:ext cx="8922635" cy="461665"/>
          </a:xfrm>
          <a:prstGeom prst="rect">
            <a:avLst/>
          </a:prstGeom>
          <a:noFill/>
        </p:spPr>
        <p:txBody>
          <a:bodyPr wrap="none" rtlCol="0">
            <a:spAutoFit/>
          </a:bodyPr>
          <a:lstStyle/>
          <a:p>
            <a:r>
              <a:rPr lang="en-US" sz="2400" dirty="0">
                <a:latin typeface="Circular Std Book" panose="020B0604020101020102" pitchFamily="34" charset="77"/>
              </a:rPr>
              <a:t>….and some efficiency measures are relatively low-cost (&amp; DIY)</a:t>
            </a:r>
          </a:p>
        </p:txBody>
      </p:sp>
    </p:spTree>
    <p:extLst>
      <p:ext uri="{BB962C8B-B14F-4D97-AF65-F5344CB8AC3E}">
        <p14:creationId xmlns:p14="http://schemas.microsoft.com/office/powerpoint/2010/main" val="2832159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2AB6-AAE6-E744-9487-94E0FB67EB33}"/>
              </a:ext>
            </a:extLst>
          </p:cNvPr>
          <p:cNvSpPr>
            <a:spLocks noGrp="1"/>
          </p:cNvSpPr>
          <p:nvPr>
            <p:ph type="title"/>
          </p:nvPr>
        </p:nvSpPr>
        <p:spPr>
          <a:xfrm>
            <a:off x="609600" y="117902"/>
            <a:ext cx="10972800" cy="1143000"/>
          </a:xfrm>
        </p:spPr>
        <p:txBody>
          <a:bodyPr/>
          <a:lstStyle/>
          <a:p>
            <a:r>
              <a:rPr lang="en-US" b="1" dirty="0"/>
              <a:t>Simple payback</a:t>
            </a:r>
          </a:p>
        </p:txBody>
      </p:sp>
      <p:sp>
        <p:nvSpPr>
          <p:cNvPr id="3" name="Slide Number Placeholder 2">
            <a:extLst>
              <a:ext uri="{FF2B5EF4-FFF2-40B4-BE49-F238E27FC236}">
                <a16:creationId xmlns:a16="http://schemas.microsoft.com/office/drawing/2014/main" id="{D79316DF-2519-AF4F-8E16-74AECF25D7FC}"/>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31</a:t>
            </a:fld>
            <a:endParaRPr lang="en-US"/>
          </a:p>
        </p:txBody>
      </p:sp>
      <p:graphicFrame>
        <p:nvGraphicFramePr>
          <p:cNvPr id="5" name="Chart 4">
            <a:extLst>
              <a:ext uri="{FF2B5EF4-FFF2-40B4-BE49-F238E27FC236}">
                <a16:creationId xmlns:a16="http://schemas.microsoft.com/office/drawing/2014/main" id="{2F6BC810-FD88-C74B-97BA-A3451B4E4DB9}"/>
              </a:ext>
            </a:extLst>
          </p:cNvPr>
          <p:cNvGraphicFramePr>
            <a:graphicFrameLocks/>
          </p:cNvGraphicFramePr>
          <p:nvPr>
            <p:extLst>
              <p:ext uri="{D42A27DB-BD31-4B8C-83A1-F6EECF244321}">
                <p14:modId xmlns:p14="http://schemas.microsoft.com/office/powerpoint/2010/main" val="3538082053"/>
              </p:ext>
            </p:extLst>
          </p:nvPr>
        </p:nvGraphicFramePr>
        <p:xfrm>
          <a:off x="3886200" y="1066800"/>
          <a:ext cx="7543800" cy="51673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B7305A1-E09D-064E-9A76-4BBF3E873111}"/>
              </a:ext>
            </a:extLst>
          </p:cNvPr>
          <p:cNvSpPr txBox="1"/>
          <p:nvPr/>
        </p:nvSpPr>
        <p:spPr>
          <a:xfrm>
            <a:off x="457200" y="2459504"/>
            <a:ext cx="3571568" cy="1938992"/>
          </a:xfrm>
          <a:prstGeom prst="rect">
            <a:avLst/>
          </a:prstGeom>
          <a:noFill/>
        </p:spPr>
        <p:txBody>
          <a:bodyPr wrap="square" rtlCol="0">
            <a:spAutoFit/>
          </a:bodyPr>
          <a:lstStyle/>
          <a:p>
            <a:r>
              <a:rPr lang="en-US" sz="2400" dirty="0">
                <a:latin typeface="Circular Std Book" panose="020B0604020101020102" pitchFamily="34" charset="77"/>
              </a:rPr>
              <a:t>Simple Payback = Initial cost / (annual energy cost savings + annual maintenance cost savings)</a:t>
            </a:r>
          </a:p>
        </p:txBody>
      </p:sp>
    </p:spTree>
    <p:extLst>
      <p:ext uri="{BB962C8B-B14F-4D97-AF65-F5344CB8AC3E}">
        <p14:creationId xmlns:p14="http://schemas.microsoft.com/office/powerpoint/2010/main" val="1382000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C94C-2FD4-5140-9501-28E9F2DB3ED1}"/>
              </a:ext>
            </a:extLst>
          </p:cNvPr>
          <p:cNvSpPr>
            <a:spLocks noGrp="1"/>
          </p:cNvSpPr>
          <p:nvPr>
            <p:ph type="title"/>
          </p:nvPr>
        </p:nvSpPr>
        <p:spPr/>
        <p:txBody>
          <a:bodyPr/>
          <a:lstStyle/>
          <a:p>
            <a:r>
              <a:rPr lang="en-US" b="1" dirty="0"/>
              <a:t>You can’t manage what you don’t measure</a:t>
            </a:r>
          </a:p>
        </p:txBody>
      </p:sp>
      <p:sp>
        <p:nvSpPr>
          <p:cNvPr id="3" name="Slide Number Placeholder 2">
            <a:extLst>
              <a:ext uri="{FF2B5EF4-FFF2-40B4-BE49-F238E27FC236}">
                <a16:creationId xmlns:a16="http://schemas.microsoft.com/office/drawing/2014/main" id="{A80EB150-17AC-6543-ABC9-661EF6607B75}"/>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32</a:t>
            </a:fld>
            <a:endParaRPr lang="en-US"/>
          </a:p>
        </p:txBody>
      </p:sp>
      <p:sp>
        <p:nvSpPr>
          <p:cNvPr id="4" name="TextBox 3">
            <a:extLst>
              <a:ext uri="{FF2B5EF4-FFF2-40B4-BE49-F238E27FC236}">
                <a16:creationId xmlns:a16="http://schemas.microsoft.com/office/drawing/2014/main" id="{28CEB005-E464-674E-8F4B-B66A16CE8952}"/>
              </a:ext>
            </a:extLst>
          </p:cNvPr>
          <p:cNvSpPr txBox="1"/>
          <p:nvPr/>
        </p:nvSpPr>
        <p:spPr>
          <a:xfrm>
            <a:off x="609600" y="2028911"/>
            <a:ext cx="6858000" cy="3467616"/>
          </a:xfrm>
          <a:prstGeom prst="rect">
            <a:avLst/>
          </a:prstGeom>
          <a:noFill/>
        </p:spPr>
        <p:txBody>
          <a:bodyPr wrap="square" rtlCol="0">
            <a:spAutoFit/>
          </a:bodyPr>
          <a:lstStyle/>
          <a:p>
            <a:pPr marL="285750" indent="-285750">
              <a:spcBef>
                <a:spcPts val="768"/>
              </a:spcBef>
              <a:buFont typeface="Arial" panose="020B0604020202020204" pitchFamily="34" charset="0"/>
              <a:buChar char="•"/>
            </a:pPr>
            <a:r>
              <a:rPr lang="en-US" sz="2800" dirty="0">
                <a:latin typeface="Circular Std Book" panose="020B0604020101020102" pitchFamily="34" charset="77"/>
              </a:rPr>
              <a:t>Look at your energy bill each month</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Become aware of habits and usage</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Measure and monitor</a:t>
            </a:r>
          </a:p>
          <a:p>
            <a:pPr marL="742950" lvl="1" indent="-285750">
              <a:spcBef>
                <a:spcPts val="768"/>
              </a:spcBef>
              <a:buFont typeface="Arial" panose="020B0604020202020204" pitchFamily="34" charset="0"/>
              <a:buChar char="•"/>
            </a:pPr>
            <a:r>
              <a:rPr lang="en-US" sz="2800" dirty="0">
                <a:latin typeface="Circular Std Book" panose="020B0604020101020102" pitchFamily="34" charset="77"/>
              </a:rPr>
              <a:t>Electricity monitor</a:t>
            </a:r>
          </a:p>
          <a:p>
            <a:pPr marL="742950" lvl="1" indent="-285750">
              <a:spcBef>
                <a:spcPts val="768"/>
              </a:spcBef>
              <a:buFont typeface="Arial" panose="020B0604020202020204" pitchFamily="34" charset="0"/>
              <a:buChar char="•"/>
            </a:pPr>
            <a:r>
              <a:rPr lang="en-US" sz="2800" dirty="0">
                <a:latin typeface="Circular Std Book" panose="020B0604020101020102" pitchFamily="34" charset="77"/>
              </a:rPr>
              <a:t>Freezer/fridge thermometer</a:t>
            </a:r>
          </a:p>
          <a:p>
            <a:pPr marL="285750" indent="-285750">
              <a:spcBef>
                <a:spcPts val="768"/>
              </a:spcBef>
              <a:buFont typeface="Arial" panose="020B0604020202020204" pitchFamily="34" charset="0"/>
              <a:buChar char="•"/>
            </a:pPr>
            <a:r>
              <a:rPr lang="en-US" sz="2800" dirty="0">
                <a:latin typeface="Circular Std Book" panose="020B0604020101020102" pitchFamily="34" charset="77"/>
              </a:rPr>
              <a:t>Reduce and save!</a:t>
            </a:r>
            <a:endParaRPr lang="en-US" sz="2800"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B3FC23F-FF09-764A-9EC3-A3BCEB809B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7600" y="1981994"/>
            <a:ext cx="3809999" cy="3809999"/>
          </a:xfrm>
          <a:prstGeom prst="rect">
            <a:avLst/>
          </a:prstGeom>
        </p:spPr>
      </p:pic>
    </p:spTree>
    <p:extLst>
      <p:ext uri="{BB962C8B-B14F-4D97-AF65-F5344CB8AC3E}">
        <p14:creationId xmlns:p14="http://schemas.microsoft.com/office/powerpoint/2010/main" val="3181602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30"/>
          <p:cNvSpPr txBox="1">
            <a:spLocks noGrp="1"/>
          </p:cNvSpPr>
          <p:nvPr>
            <p:ph type="title"/>
          </p:nvPr>
        </p:nvSpPr>
        <p:spPr>
          <a:xfrm>
            <a:off x="0" y="1690645"/>
            <a:ext cx="4869400" cy="2780000"/>
          </a:xfrm>
          <a:prstGeom prst="rect">
            <a:avLst/>
          </a:prstGeom>
        </p:spPr>
        <p:txBody>
          <a:bodyPr spcFirstLastPara="1" vert="horz" wrap="square" lIns="121900" tIns="121900" rIns="121900" bIns="121900" numCol="1" anchor="ctr" anchorCtr="0" compatLnSpc="1">
            <a:prstTxWarp prst="textNoShape">
              <a:avLst/>
            </a:prstTxWarp>
            <a:noAutofit/>
          </a:bodyPr>
          <a:lstStyle/>
          <a:p>
            <a:r>
              <a:rPr lang="en" b="1" dirty="0"/>
              <a:t>ENERGY ASSESSMENT TOOL</a:t>
            </a:r>
            <a:endParaRPr b="1" dirty="0"/>
          </a:p>
        </p:txBody>
      </p:sp>
      <p:sp>
        <p:nvSpPr>
          <p:cNvPr id="1156" name="Google Shape;1156;p130"/>
          <p:cNvSpPr txBox="1">
            <a:spLocks noGrp="1"/>
          </p:cNvSpPr>
          <p:nvPr>
            <p:ph type="sldNum" idx="12"/>
          </p:nvPr>
        </p:nvSpPr>
        <p:spPr>
          <a:prstGeom prst="rect">
            <a:avLst/>
          </a:prstGeom>
        </p:spPr>
        <p:txBody>
          <a:bodyPr spcFirstLastPara="1" wrap="square" lIns="121900" tIns="121900" rIns="121900" bIns="121900" anchor="ctr" anchorCtr="0">
            <a:normAutofit/>
          </a:bodyPr>
          <a:lstStyle/>
          <a:p>
            <a:pPr algn="r"/>
            <a:fld id="{00000000-1234-1234-1234-123412341234}" type="slidenum">
              <a:rPr lang="en"/>
              <a:pPr algn="r"/>
              <a:t>33</a:t>
            </a:fld>
            <a:endParaRPr/>
          </a:p>
        </p:txBody>
      </p:sp>
      <p:pic>
        <p:nvPicPr>
          <p:cNvPr id="1157" name="Google Shape;1157;p130"/>
          <p:cNvPicPr preferRelativeResize="0"/>
          <p:nvPr/>
        </p:nvPicPr>
        <p:blipFill>
          <a:blip r:embed="rId3">
            <a:alphaModFix/>
          </a:blip>
          <a:stretch>
            <a:fillRect/>
          </a:stretch>
        </p:blipFill>
        <p:spPr>
          <a:xfrm>
            <a:off x="4624834" y="527110"/>
            <a:ext cx="7483567" cy="49765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31"/>
          <p:cNvSpPr txBox="1">
            <a:spLocks noGrp="1"/>
          </p:cNvSpPr>
          <p:nvPr>
            <p:ph type="title"/>
          </p:nvPr>
        </p:nvSpPr>
        <p:spPr>
          <a:prstGeom prst="rect">
            <a:avLst/>
          </a:prstGeom>
        </p:spPr>
        <p:txBody>
          <a:bodyPr spcFirstLastPara="1" vert="horz" wrap="square" lIns="121900" tIns="121900" rIns="121900" bIns="121900" numCol="1" anchor="ctr" anchorCtr="0" compatLnSpc="1">
            <a:prstTxWarp prst="textNoShape">
              <a:avLst/>
            </a:prstTxWarp>
            <a:normAutofit/>
          </a:bodyPr>
          <a:lstStyle/>
          <a:p>
            <a:r>
              <a:rPr lang="en" dirty="0"/>
              <a:t>Home Energy Assessment Tool</a:t>
            </a:r>
            <a:endParaRPr dirty="0"/>
          </a:p>
        </p:txBody>
      </p:sp>
      <p:sp>
        <p:nvSpPr>
          <p:cNvPr id="2" name="Content Placeholder 1">
            <a:extLst>
              <a:ext uri="{FF2B5EF4-FFF2-40B4-BE49-F238E27FC236}">
                <a16:creationId xmlns:a16="http://schemas.microsoft.com/office/drawing/2014/main" id="{4A676EA1-2A60-4049-9F2D-628E212EA853}"/>
              </a:ext>
            </a:extLst>
          </p:cNvPr>
          <p:cNvSpPr>
            <a:spLocks noGrp="1"/>
          </p:cNvSpPr>
          <p:nvPr>
            <p:ph idx="1"/>
          </p:nvPr>
        </p:nvSpPr>
        <p:spPr/>
        <p:txBody>
          <a:bodyPr/>
          <a:lstStyle/>
          <a:p>
            <a:r>
              <a:rPr lang="en-US" dirty="0"/>
              <a:t>Basic Home Energy Assessment Checklist</a:t>
            </a:r>
          </a:p>
          <a:p>
            <a:r>
              <a:rPr lang="en-US" dirty="0"/>
              <a:t>Can be done without supplies</a:t>
            </a:r>
          </a:p>
          <a:p>
            <a:pPr lvl="1"/>
            <a:r>
              <a:rPr lang="en-US" dirty="0"/>
              <a:t>Maximize use with: digital thermometer, freezer/refrigerator thermometer, and electricity monitor</a:t>
            </a:r>
          </a:p>
          <a:p>
            <a:r>
              <a:rPr lang="en-US" dirty="0"/>
              <a:t>Can go into more detail</a:t>
            </a:r>
          </a:p>
          <a:p>
            <a:r>
              <a:rPr lang="en-US" dirty="0"/>
              <a:t>Available for free: </a:t>
            </a:r>
            <a:r>
              <a:rPr lang="en-US" dirty="0">
                <a:hlinkClick r:id="rId3"/>
              </a:rPr>
              <a:t>https://akenergysmart.org/lesson-plans/home-energy-assessment/</a:t>
            </a:r>
            <a:r>
              <a:rPr lang="en-US" dirty="0"/>
              <a:t> </a:t>
            </a:r>
          </a:p>
        </p:txBody>
      </p:sp>
      <p:sp>
        <p:nvSpPr>
          <p:cNvPr id="1164" name="Google Shape;1164;p131"/>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algn="r"/>
            <a:fld id="{00000000-1234-1234-1234-123412341234}" type="slidenum">
              <a:rPr lang="en"/>
              <a:pPr algn="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132"/>
          <p:cNvPicPr preferRelativeResize="0"/>
          <p:nvPr/>
        </p:nvPicPr>
        <p:blipFill rotWithShape="1">
          <a:blip r:embed="rId3">
            <a:alphaModFix/>
          </a:blip>
          <a:srcRect t="6666"/>
          <a:stretch/>
        </p:blipFill>
        <p:spPr>
          <a:xfrm>
            <a:off x="2057400" y="-5166"/>
            <a:ext cx="8534400" cy="625356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5716-7E58-5D4C-BF1B-3BB62AE38354}"/>
              </a:ext>
            </a:extLst>
          </p:cNvPr>
          <p:cNvSpPr>
            <a:spLocks noGrp="1"/>
          </p:cNvSpPr>
          <p:nvPr>
            <p:ph type="title"/>
          </p:nvPr>
        </p:nvSpPr>
        <p:spPr>
          <a:xfrm>
            <a:off x="1981200" y="533400"/>
            <a:ext cx="8229600" cy="893762"/>
          </a:xfrm>
        </p:spPr>
        <p:txBody>
          <a:bodyPr/>
          <a:lstStyle/>
          <a:p>
            <a:r>
              <a:rPr lang="en-US" b="1" dirty="0"/>
              <a:t>Additional Resources</a:t>
            </a:r>
          </a:p>
        </p:txBody>
      </p:sp>
      <p:sp>
        <p:nvSpPr>
          <p:cNvPr id="3" name="Slide Number Placeholder 2">
            <a:extLst>
              <a:ext uri="{FF2B5EF4-FFF2-40B4-BE49-F238E27FC236}">
                <a16:creationId xmlns:a16="http://schemas.microsoft.com/office/drawing/2014/main" id="{04F2EA82-0832-274C-AA90-4FF8B4679D3C}"/>
              </a:ext>
            </a:extLst>
          </p:cNvPr>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36</a:t>
            </a:fld>
            <a:endParaRPr lang="en-US"/>
          </a:p>
        </p:txBody>
      </p:sp>
      <p:sp>
        <p:nvSpPr>
          <p:cNvPr id="6" name="TextBox 5">
            <a:extLst>
              <a:ext uri="{FF2B5EF4-FFF2-40B4-BE49-F238E27FC236}">
                <a16:creationId xmlns:a16="http://schemas.microsoft.com/office/drawing/2014/main" id="{060D4840-AA18-E64D-8AF6-7CF551F1F197}"/>
              </a:ext>
            </a:extLst>
          </p:cNvPr>
          <p:cNvSpPr txBox="1"/>
          <p:nvPr/>
        </p:nvSpPr>
        <p:spPr>
          <a:xfrm>
            <a:off x="762000" y="1450598"/>
            <a:ext cx="7924800" cy="4175502"/>
          </a:xfrm>
          <a:prstGeom prst="rect">
            <a:avLst/>
          </a:prstGeom>
          <a:noFill/>
        </p:spPr>
        <p:txBody>
          <a:bodyPr wrap="square" rtlCol="0">
            <a:spAutoFit/>
          </a:bodyPr>
          <a:lstStyle/>
          <a:p>
            <a:pPr marL="285750" indent="-285750">
              <a:spcBef>
                <a:spcPts val="768"/>
              </a:spcBef>
              <a:buFont typeface="Arial" panose="020B0604020202020204" pitchFamily="34" charset="0"/>
              <a:buChar char="•"/>
            </a:pPr>
            <a:r>
              <a:rPr lang="en-US" sz="2400" dirty="0">
                <a:latin typeface="Circular Std Book" panose="020B0604020101020102" pitchFamily="34" charset="77"/>
              </a:rPr>
              <a:t>Alaska Housing Finance Corporation (AHFC)</a:t>
            </a:r>
          </a:p>
          <a:p>
            <a:pPr marL="800100" lvl="1" indent="-342900">
              <a:spcBef>
                <a:spcPts val="768"/>
              </a:spcBef>
              <a:buFont typeface="Wingdings" pitchFamily="2" charset="2"/>
              <a:buChar char="ü"/>
            </a:pPr>
            <a:r>
              <a:rPr lang="en-US" sz="2000" dirty="0">
                <a:latin typeface="Circular Std Book" panose="020B0604020101020102" pitchFamily="34" charset="77"/>
              </a:rPr>
              <a:t>To learn about energy efficiency programs, visit the Research Information Center (RIC), &amp; sign up for free classes  </a:t>
            </a:r>
            <a:r>
              <a:rPr lang="en-US" sz="2000" dirty="0" err="1">
                <a:latin typeface="Circular Std Book" panose="020B0604020101020102" pitchFamily="34" charset="77"/>
              </a:rPr>
              <a:t>www.ahfc.us</a:t>
            </a:r>
            <a:endParaRPr lang="en-US" sz="2400" dirty="0">
              <a:latin typeface="Circular Std Book" panose="020B0604020101020102" pitchFamily="34" charset="77"/>
            </a:endParaRPr>
          </a:p>
          <a:p>
            <a:pPr marL="285750" indent="-285750">
              <a:spcBef>
                <a:spcPts val="768"/>
              </a:spcBef>
              <a:buFont typeface="Arial" panose="020B0604020202020204" pitchFamily="34" charset="0"/>
              <a:buChar char="•"/>
            </a:pPr>
            <a:r>
              <a:rPr lang="en-US" sz="2400" dirty="0">
                <a:latin typeface="Circular Std Book" panose="020B0604020101020102" pitchFamily="34" charset="77"/>
              </a:rPr>
              <a:t>Renewable Energy Alaska Project (REAP)</a:t>
            </a:r>
          </a:p>
          <a:p>
            <a:pPr marL="800100" lvl="1" indent="-342900">
              <a:spcBef>
                <a:spcPts val="768"/>
              </a:spcBef>
              <a:buFont typeface="Wingdings" pitchFamily="2" charset="2"/>
              <a:buChar char="ü"/>
            </a:pPr>
            <a:r>
              <a:rPr lang="en-US" sz="2000" dirty="0">
                <a:latin typeface="Circular Std Book" panose="020B0604020101020102" pitchFamily="34" charset="77"/>
              </a:rPr>
              <a:t>Clearing house for clean energy resources </a:t>
            </a:r>
            <a:r>
              <a:rPr lang="en-US" sz="2000" dirty="0" err="1">
                <a:latin typeface="Circular Std Book" panose="020B0604020101020102" pitchFamily="34" charset="77"/>
              </a:rPr>
              <a:t>www.alaskarenewablenergy.org</a:t>
            </a:r>
            <a:r>
              <a:rPr lang="en-US" sz="2000" dirty="0">
                <a:latin typeface="Circular Std Book" panose="020B0604020101020102" pitchFamily="34" charset="77"/>
              </a:rPr>
              <a:t>/library</a:t>
            </a:r>
          </a:p>
          <a:p>
            <a:pPr marL="285750" indent="-285750">
              <a:spcBef>
                <a:spcPts val="768"/>
              </a:spcBef>
              <a:buFont typeface="Arial" panose="020B0604020202020204" pitchFamily="34" charset="0"/>
              <a:buChar char="•"/>
            </a:pPr>
            <a:r>
              <a:rPr lang="en-US" sz="2400" dirty="0">
                <a:latin typeface="Circular Std Book" panose="020B0604020101020102" pitchFamily="34" charset="77"/>
              </a:rPr>
              <a:t>The Cold Climate Housing Research Center (CCHRC)</a:t>
            </a:r>
          </a:p>
          <a:p>
            <a:pPr marL="800100" lvl="1" indent="-342900">
              <a:spcBef>
                <a:spcPts val="768"/>
              </a:spcBef>
              <a:buFont typeface="Wingdings" pitchFamily="2" charset="2"/>
              <a:buChar char="ü"/>
            </a:pPr>
            <a:r>
              <a:rPr lang="en-US" sz="2000" dirty="0">
                <a:latin typeface="Circular Std Book" panose="020B0604020101020102" pitchFamily="34" charset="77"/>
              </a:rPr>
              <a:t>Mission is to help meet the challenge of building energy efficient homes in cold region. To learn more: </a:t>
            </a:r>
            <a:r>
              <a:rPr lang="en-US" sz="2000" dirty="0" err="1">
                <a:latin typeface="Circular Std Book" panose="020B0604020101020102" pitchFamily="34" charset="77"/>
              </a:rPr>
              <a:t>www.cchrc.org</a:t>
            </a:r>
            <a:endParaRPr lang="en-US" sz="2000" dirty="0">
              <a:latin typeface="Circular Std Book" panose="020B0604020101020102" pitchFamily="34" charset="77"/>
            </a:endParaRPr>
          </a:p>
        </p:txBody>
      </p:sp>
      <p:pic>
        <p:nvPicPr>
          <p:cNvPr id="5" name="Picture 4" descr="Icon&#10;&#10;Description automatically generated">
            <a:extLst>
              <a:ext uri="{FF2B5EF4-FFF2-40B4-BE49-F238E27FC236}">
                <a16:creationId xmlns:a16="http://schemas.microsoft.com/office/drawing/2014/main" id="{C9A57370-1C6C-2045-B32D-F50142EC4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920" y="975115"/>
            <a:ext cx="2801470" cy="19050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645E618D-760D-4648-A45B-7FC526857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199" y="3628536"/>
            <a:ext cx="2962911" cy="1449742"/>
          </a:xfrm>
          <a:prstGeom prst="rect">
            <a:avLst/>
          </a:prstGeom>
        </p:spPr>
      </p:pic>
      <p:pic>
        <p:nvPicPr>
          <p:cNvPr id="2050" name="Picture 2" descr="Cold Climate Housing Research Center – Healthy &amp;amp; Sustainable Housing for  Alaska">
            <a:extLst>
              <a:ext uri="{FF2B5EF4-FFF2-40B4-BE49-F238E27FC236}">
                <a16:creationId xmlns:a16="http://schemas.microsoft.com/office/drawing/2014/main" id="{E6046CBB-83A9-8841-89B7-39CEF40C3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283200"/>
            <a:ext cx="43561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04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656351-5810-4BCE-8A1F-A14742F7FF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240A0BEA-FE7E-3148-A144-00D561BB02C3}"/>
              </a:ext>
            </a:extLst>
          </p:cNvPr>
          <p:cNvSpPr>
            <a:spLocks noGrp="1"/>
          </p:cNvSpPr>
          <p:nvPr>
            <p:ph type="title"/>
          </p:nvPr>
        </p:nvSpPr>
        <p:spPr>
          <a:xfrm>
            <a:off x="481014" y="1050132"/>
            <a:ext cx="4164011" cy="2611437"/>
          </a:xfrm>
        </p:spPr>
        <p:txBody>
          <a:bodyPr vert="horz" lIns="91440" tIns="45720" rIns="91440" bIns="45720" rtlCol="0" anchor="ctr">
            <a:normAutofit/>
          </a:bodyPr>
          <a:lstStyle/>
          <a:p>
            <a:pPr algn="l">
              <a:lnSpc>
                <a:spcPct val="90000"/>
              </a:lnSpc>
            </a:pPr>
            <a:r>
              <a:rPr lang="en-US" b="1" kern="1200" dirty="0">
                <a:ea typeface="+mj-ea"/>
              </a:rPr>
              <a:t>In conclusion</a:t>
            </a:r>
          </a:p>
        </p:txBody>
      </p:sp>
      <p:sp>
        <p:nvSpPr>
          <p:cNvPr id="3" name="Slide Number Placeholder 2">
            <a:extLst>
              <a:ext uri="{FF2B5EF4-FFF2-40B4-BE49-F238E27FC236}">
                <a16:creationId xmlns:a16="http://schemas.microsoft.com/office/drawing/2014/main" id="{9144F312-0D3D-FA4F-839B-ABE129063B1E}"/>
              </a:ext>
            </a:extLst>
          </p:cNvPr>
          <p:cNvSpPr>
            <a:spLocks noGrp="1"/>
          </p:cNvSpPr>
          <p:nvPr>
            <p:ph type="sldNum" sz="quarter" idx="4294967295"/>
          </p:nvPr>
        </p:nvSpPr>
        <p:spPr>
          <a:xfrm>
            <a:off x="9448800" y="6248400"/>
            <a:ext cx="2743200" cy="365125"/>
          </a:xfrm>
          <a:prstGeom prst="rect">
            <a:avLst/>
          </a:prstGeom>
        </p:spPr>
        <p:txBody>
          <a:bodyPr vert="horz" lIns="91440" tIns="45720" rIns="91440" bIns="45720" rtlCol="0" anchor="ctr">
            <a:normAutofit/>
          </a:bodyPr>
          <a:lstStyle/>
          <a:p>
            <a:pPr algn="r">
              <a:spcAft>
                <a:spcPts val="600"/>
              </a:spcAft>
              <a:defRPr/>
            </a:pPr>
            <a:fld id="{5471C0B0-C871-414D-9440-B19AA4FE5758}" type="slidenum">
              <a:rPr lang="en-US" sz="1200" smtClean="0">
                <a:solidFill>
                  <a:schemeClr val="tx1">
                    <a:lumMod val="75000"/>
                    <a:lumOff val="25000"/>
                  </a:schemeClr>
                </a:solidFill>
                <a:latin typeface="Circular Std Book" panose="020B0604020101020102" pitchFamily="34" charset="77"/>
              </a:rPr>
              <a:pPr algn="r">
                <a:spcAft>
                  <a:spcPts val="600"/>
                </a:spcAft>
                <a:defRPr/>
              </a:pPr>
              <a:t>37</a:t>
            </a:fld>
            <a:endParaRPr lang="en-US" sz="1200" dirty="0">
              <a:solidFill>
                <a:schemeClr val="tx1">
                  <a:lumMod val="75000"/>
                  <a:lumOff val="25000"/>
                </a:schemeClr>
              </a:solidFill>
              <a:latin typeface="Circular Std Book" panose="020B0604020101020102" pitchFamily="34" charset="77"/>
            </a:endParaRPr>
          </a:p>
        </p:txBody>
      </p:sp>
      <p:graphicFrame>
        <p:nvGraphicFramePr>
          <p:cNvPr id="6" name="TextBox 3">
            <a:extLst>
              <a:ext uri="{FF2B5EF4-FFF2-40B4-BE49-F238E27FC236}">
                <a16:creationId xmlns:a16="http://schemas.microsoft.com/office/drawing/2014/main" id="{ACFBC9FB-391E-4D88-8A3B-E8055B35DE1A}"/>
              </a:ext>
            </a:extLst>
          </p:cNvPr>
          <p:cNvGraphicFramePr/>
          <p:nvPr>
            <p:extLst>
              <p:ext uri="{D42A27DB-BD31-4B8C-83A1-F6EECF244321}">
                <p14:modId xmlns:p14="http://schemas.microsoft.com/office/powerpoint/2010/main" val="3470553800"/>
              </p:ext>
            </p:extLst>
          </p:nvPr>
        </p:nvGraphicFramePr>
        <p:xfrm>
          <a:off x="6381750" y="1632744"/>
          <a:ext cx="5329236"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13">
            <a:extLst>
              <a:ext uri="{FF2B5EF4-FFF2-40B4-BE49-F238E27FC236}">
                <a16:creationId xmlns:a16="http://schemas.microsoft.com/office/drawing/2014/main" id="{CD505984-786E-E849-80EB-48A3D1A13304}"/>
              </a:ext>
            </a:extLst>
          </p:cNvPr>
          <p:cNvSpPr txBox="1">
            <a:spLocks/>
          </p:cNvSpPr>
          <p:nvPr/>
        </p:nvSpPr>
        <p:spPr bwMode="auto">
          <a:xfrm>
            <a:off x="762000" y="5117372"/>
            <a:ext cx="533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609585" lvl="0" indent="-457189" algn="l" rtl="0" eaLnBrk="1" fontAlgn="base" hangingPunct="1">
              <a:spcBef>
                <a:spcPts val="0"/>
              </a:spcBef>
              <a:spcAft>
                <a:spcPts val="0"/>
              </a:spcAft>
              <a:buSzPts val="1800"/>
              <a:buChar char="●"/>
              <a:defRPr sz="3200">
                <a:solidFill>
                  <a:schemeClr val="tx1"/>
                </a:solidFill>
                <a:latin typeface="Calibri" panose="020F0502020204030204" pitchFamily="34" charset="0"/>
                <a:ea typeface="ＭＳ Ｐゴシック" charset="0"/>
                <a:cs typeface="Calibri" panose="020F0502020204030204" pitchFamily="34" charset="0"/>
              </a:defRPr>
            </a:lvl1pPr>
            <a:lvl2pPr marL="1219170" lvl="1" indent="-423323" algn="l" rtl="0" eaLnBrk="1" fontAlgn="base" hangingPunct="1">
              <a:spcBef>
                <a:spcPts val="0"/>
              </a:spcBef>
              <a:spcAft>
                <a:spcPts val="0"/>
              </a:spcAft>
              <a:buSzPts val="1400"/>
              <a:buChar char="○"/>
              <a:defRPr sz="2800">
                <a:solidFill>
                  <a:schemeClr val="tx1"/>
                </a:solidFill>
                <a:latin typeface="Calibri" panose="020F0502020204030204" pitchFamily="34" charset="0"/>
                <a:ea typeface="ＭＳ Ｐゴシック" charset="0"/>
                <a:cs typeface="Calibri" panose="020F0502020204030204" pitchFamily="34" charset="0"/>
              </a:defRPr>
            </a:lvl2pPr>
            <a:lvl3pPr marL="1828754" lvl="2" indent="-423323" algn="l" rtl="0" eaLnBrk="1" fontAlgn="base" hangingPunct="1">
              <a:spcBef>
                <a:spcPts val="0"/>
              </a:spcBef>
              <a:spcAft>
                <a:spcPts val="0"/>
              </a:spcAft>
              <a:buSzPts val="1400"/>
              <a:buChar char="■"/>
              <a:defRPr sz="2400">
                <a:solidFill>
                  <a:schemeClr val="tx1"/>
                </a:solidFill>
                <a:latin typeface="Calibri" panose="020F0502020204030204" pitchFamily="34" charset="0"/>
                <a:ea typeface="ＭＳ Ｐゴシック" charset="0"/>
                <a:cs typeface="Calibri" panose="020F0502020204030204" pitchFamily="34" charset="0"/>
              </a:defRPr>
            </a:lvl3pPr>
            <a:lvl4pPr marL="2438339" lvl="3" indent="-423323" algn="l" rtl="0" eaLnBrk="1" fontAlgn="base" hangingPunct="1">
              <a:spcBef>
                <a:spcPts val="0"/>
              </a:spcBef>
              <a:spcAft>
                <a:spcPts val="0"/>
              </a:spcAft>
              <a:buSzPts val="1400"/>
              <a:buChar char="●"/>
              <a:defRPr sz="2000">
                <a:solidFill>
                  <a:schemeClr val="tx1"/>
                </a:solidFill>
                <a:latin typeface="Calibri" panose="020F0502020204030204" pitchFamily="34" charset="0"/>
                <a:ea typeface="ＭＳ Ｐゴシック" charset="0"/>
                <a:cs typeface="Calibri" panose="020F0502020204030204" pitchFamily="34" charset="0"/>
              </a:defRPr>
            </a:lvl4pPr>
            <a:lvl5pPr marL="3047924" lvl="4" indent="-423323" algn="l" rtl="0" eaLnBrk="1" fontAlgn="base" hangingPunct="1">
              <a:spcBef>
                <a:spcPts val="0"/>
              </a:spcBef>
              <a:spcAft>
                <a:spcPts val="0"/>
              </a:spcAft>
              <a:buSzPts val="1400"/>
              <a:buChar char="○"/>
              <a:defRPr sz="2000">
                <a:solidFill>
                  <a:schemeClr val="tx1"/>
                </a:solidFill>
                <a:latin typeface="Calibri" panose="020F0502020204030204" pitchFamily="34" charset="0"/>
                <a:ea typeface="ＭＳ Ｐゴシック" charset="0"/>
                <a:cs typeface="Calibri" panose="020F0502020204030204" pitchFamily="34" charset="0"/>
              </a:defRPr>
            </a:lvl5pPr>
            <a:lvl6pPr marL="3657509" lvl="5" indent="-423323" algn="l" rtl="0" eaLnBrk="1" fontAlgn="base" hangingPunct="1">
              <a:spcBef>
                <a:spcPts val="0"/>
              </a:spcBef>
              <a:spcAft>
                <a:spcPts val="0"/>
              </a:spcAft>
              <a:buSzPts val="1400"/>
              <a:buChar char="■"/>
              <a:defRPr sz="2000">
                <a:solidFill>
                  <a:schemeClr val="tx1"/>
                </a:solidFill>
                <a:latin typeface="+mn-lt"/>
              </a:defRPr>
            </a:lvl6pPr>
            <a:lvl7pPr marL="4267093" lvl="6" indent="-423323" algn="l" rtl="0" eaLnBrk="1" fontAlgn="base" hangingPunct="1">
              <a:spcBef>
                <a:spcPts val="0"/>
              </a:spcBef>
              <a:spcAft>
                <a:spcPts val="0"/>
              </a:spcAft>
              <a:buSzPts val="1400"/>
              <a:buChar char="●"/>
              <a:defRPr sz="2000">
                <a:solidFill>
                  <a:schemeClr val="tx1"/>
                </a:solidFill>
                <a:latin typeface="+mn-lt"/>
              </a:defRPr>
            </a:lvl7pPr>
            <a:lvl8pPr marL="4876678" lvl="7" indent="-423323" algn="l" rtl="0" eaLnBrk="1" fontAlgn="base" hangingPunct="1">
              <a:spcBef>
                <a:spcPts val="0"/>
              </a:spcBef>
              <a:spcAft>
                <a:spcPts val="0"/>
              </a:spcAft>
              <a:buSzPts val="1400"/>
              <a:buChar char="○"/>
              <a:defRPr sz="2000">
                <a:solidFill>
                  <a:schemeClr val="tx1"/>
                </a:solidFill>
                <a:latin typeface="+mn-lt"/>
              </a:defRPr>
            </a:lvl8pPr>
            <a:lvl9pPr marL="5486263" lvl="8" indent="-423323" algn="l" rtl="0" eaLnBrk="1" fontAlgn="base" hangingPunct="1">
              <a:spcBef>
                <a:spcPts val="0"/>
              </a:spcBef>
              <a:spcAft>
                <a:spcPts val="0"/>
              </a:spcAft>
              <a:buSzPts val="1400"/>
              <a:buChar char="■"/>
              <a:defRPr sz="2000">
                <a:solidFill>
                  <a:schemeClr val="tx1"/>
                </a:solidFill>
                <a:latin typeface="+mn-lt"/>
              </a:defRPr>
            </a:lvl9pPr>
          </a:lstStyle>
          <a:p>
            <a:pPr marL="0" indent="0" algn="ctr">
              <a:buFontTx/>
              <a:buNone/>
              <a:defRPr/>
            </a:pPr>
            <a:r>
              <a:rPr lang="en-US" sz="2800" kern="0" dirty="0">
                <a:latin typeface="Circular Std Book" panose="020B0604020101020102" pitchFamily="34" charset="77"/>
                <a:cs typeface="Circular Std Book" panose="020B0604020101020102" pitchFamily="34" charset="77"/>
              </a:rPr>
              <a:t>Colleen Fisk, </a:t>
            </a:r>
            <a:r>
              <a:rPr lang="en-US" sz="2800" kern="0" dirty="0" err="1">
                <a:latin typeface="Circular Std Book" panose="020B0604020101020102" pitchFamily="34" charset="77"/>
                <a:cs typeface="Circular Std Book" panose="020B0604020101020102" pitchFamily="34" charset="77"/>
              </a:rPr>
              <a:t>education@realaska.org</a:t>
            </a:r>
            <a:endParaRPr lang="en-US" sz="2800" kern="0" dirty="0">
              <a:latin typeface="Circular Std Book" panose="020B0604020101020102" pitchFamily="34" charset="77"/>
              <a:cs typeface="Circular Std Book" panose="020B0604020101020102" pitchFamily="34" charset="77"/>
            </a:endParaRPr>
          </a:p>
          <a:p>
            <a:pPr marL="0" indent="0" algn="ctr">
              <a:buFontTx/>
              <a:buNone/>
              <a:defRPr/>
            </a:pPr>
            <a:endParaRPr lang="en-US" sz="2000" kern="0" dirty="0">
              <a:latin typeface="Circular Std Book" panose="020B0604020101020102" pitchFamily="34" charset="77"/>
              <a:cs typeface="Circular Std Book" panose="020B0604020101020102" pitchFamily="34" charset="77"/>
            </a:endParaRPr>
          </a:p>
        </p:txBody>
      </p:sp>
    </p:spTree>
    <p:extLst>
      <p:ext uri="{BB962C8B-B14F-4D97-AF65-F5344CB8AC3E}">
        <p14:creationId xmlns:p14="http://schemas.microsoft.com/office/powerpoint/2010/main" val="3422970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415567" y="378388"/>
            <a:ext cx="11360800" cy="831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sz="5333" dirty="0" err="1">
                <a:ea typeface="Calibri"/>
                <a:sym typeface="Calibri"/>
              </a:rPr>
              <a:t>Koyuk</a:t>
            </a:r>
            <a:r>
              <a:rPr lang="en" sz="5333" dirty="0">
                <a:ea typeface="Calibri"/>
                <a:sym typeface="Calibri"/>
              </a:rPr>
              <a:t> Malemute School</a:t>
            </a:r>
            <a:endParaRPr sz="5333" dirty="0">
              <a:ea typeface="Calibri"/>
              <a:sym typeface="Calibri"/>
            </a:endParaRPr>
          </a:p>
        </p:txBody>
      </p:sp>
      <p:sp>
        <p:nvSpPr>
          <p:cNvPr id="65" name="Google Shape;65;p13"/>
          <p:cNvSpPr txBox="1">
            <a:spLocks noGrp="1"/>
          </p:cNvSpPr>
          <p:nvPr>
            <p:ph type="body" idx="1"/>
          </p:nvPr>
        </p:nvSpPr>
        <p:spPr>
          <a:xfrm>
            <a:off x="432357" y="1316000"/>
            <a:ext cx="5680400" cy="4018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57189">
              <a:buSzPts val="1800"/>
              <a:buFont typeface="Calibri"/>
              <a:buChar char="●"/>
            </a:pPr>
            <a:r>
              <a:rPr lang="en" sz="2400" dirty="0" err="1">
                <a:ea typeface="Calibri"/>
                <a:sym typeface="Calibri"/>
              </a:rPr>
              <a:t>Koyuk</a:t>
            </a:r>
            <a:r>
              <a:rPr lang="en" sz="2400" dirty="0">
                <a:ea typeface="Calibri"/>
                <a:sym typeface="Calibri"/>
              </a:rPr>
              <a:t> Malemute  </a:t>
            </a:r>
            <a:endParaRPr sz="2400" dirty="0">
              <a:ea typeface="Calibri"/>
              <a:sym typeface="Calibri"/>
            </a:endParaRPr>
          </a:p>
          <a:p>
            <a:pPr indent="-457189">
              <a:buSzPts val="1800"/>
              <a:buFont typeface="Calibri"/>
              <a:buChar char="●"/>
            </a:pPr>
            <a:r>
              <a:rPr lang="en" sz="2400" dirty="0">
                <a:ea typeface="Calibri"/>
                <a:sym typeface="Calibri"/>
              </a:rPr>
              <a:t>Grade(s): 6-8th </a:t>
            </a:r>
            <a:endParaRPr sz="2400" dirty="0">
              <a:ea typeface="Calibri"/>
              <a:sym typeface="Calibri"/>
            </a:endParaRPr>
          </a:p>
          <a:p>
            <a:pPr indent="-457189">
              <a:buSzPts val="1800"/>
              <a:buFont typeface="Calibri"/>
              <a:buChar char="●"/>
            </a:pPr>
            <a:r>
              <a:rPr lang="en" sz="2400" dirty="0">
                <a:ea typeface="Calibri"/>
                <a:sym typeface="Calibri"/>
              </a:rPr>
              <a:t>Students decorated a </a:t>
            </a:r>
            <a:r>
              <a:rPr lang="en" sz="2400" dirty="0" err="1">
                <a:ea typeface="Calibri"/>
                <a:sym typeface="Calibri"/>
              </a:rPr>
              <a:t>christmas</a:t>
            </a:r>
            <a:r>
              <a:rPr lang="en" sz="2400" dirty="0">
                <a:ea typeface="Calibri"/>
                <a:sym typeface="Calibri"/>
              </a:rPr>
              <a:t> tree using scrap paper for ornaments, gifts and reading links </a:t>
            </a:r>
            <a:endParaRPr sz="2400" dirty="0">
              <a:ea typeface="Calibri"/>
              <a:sym typeface="Calibri"/>
            </a:endParaRPr>
          </a:p>
          <a:p>
            <a:pPr indent="-457189">
              <a:buSzPts val="1800"/>
              <a:buFont typeface="Calibri"/>
              <a:buChar char="●"/>
            </a:pPr>
            <a:r>
              <a:rPr lang="en" sz="2400" dirty="0">
                <a:ea typeface="Calibri"/>
                <a:sym typeface="Calibri"/>
              </a:rPr>
              <a:t>These holiday decorations are energy efficient and sustainable because  the students reused scraps of paper that would have been thrown out to make something decorative. </a:t>
            </a:r>
            <a:endParaRPr sz="2400" dirty="0">
              <a:ea typeface="Calibri"/>
              <a:sym typeface="Calibri"/>
            </a:endParaRPr>
          </a:p>
        </p:txBody>
      </p:sp>
      <p:pic>
        <p:nvPicPr>
          <p:cNvPr id="67" name="Google Shape;67;p13"/>
          <p:cNvPicPr preferRelativeResize="0"/>
          <p:nvPr/>
        </p:nvPicPr>
        <p:blipFill rotWithShape="1">
          <a:blip r:embed="rId3">
            <a:alphaModFix/>
          </a:blip>
          <a:srcRect l="17921" t="19196" r="18506" b="11402"/>
          <a:stretch/>
        </p:blipFill>
        <p:spPr>
          <a:xfrm>
            <a:off x="2032157" y="5181600"/>
            <a:ext cx="2480800" cy="1523200"/>
          </a:xfrm>
          <a:prstGeom prst="ellipse">
            <a:avLst/>
          </a:prstGeom>
          <a:noFill/>
          <a:ln>
            <a:noFill/>
          </a:ln>
        </p:spPr>
      </p:pic>
      <p:pic>
        <p:nvPicPr>
          <p:cNvPr id="68" name="Google Shape;68;p13"/>
          <p:cNvPicPr preferRelativeResize="0"/>
          <p:nvPr/>
        </p:nvPicPr>
        <p:blipFill rotWithShape="1">
          <a:blip r:embed="rId4">
            <a:alphaModFix/>
          </a:blip>
          <a:srcRect l="8364" r="3510" b="3907"/>
          <a:stretch/>
        </p:blipFill>
        <p:spPr>
          <a:xfrm>
            <a:off x="6747167" y="1239693"/>
            <a:ext cx="5029200" cy="49785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415600" y="502867"/>
            <a:ext cx="11360800" cy="831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sz="5333" dirty="0">
                <a:ea typeface="Calibri"/>
                <a:sym typeface="Calibri"/>
              </a:rPr>
              <a:t>Talkeetna School</a:t>
            </a:r>
            <a:endParaRPr sz="5333" dirty="0">
              <a:ea typeface="Calibri"/>
              <a:sym typeface="Calibri"/>
            </a:endParaRPr>
          </a:p>
        </p:txBody>
      </p:sp>
      <p:sp>
        <p:nvSpPr>
          <p:cNvPr id="110" name="Google Shape;110;p25"/>
          <p:cNvSpPr txBox="1">
            <a:spLocks noGrp="1"/>
          </p:cNvSpPr>
          <p:nvPr>
            <p:ph type="body" idx="1"/>
          </p:nvPr>
        </p:nvSpPr>
        <p:spPr>
          <a:xfrm>
            <a:off x="415600" y="1419600"/>
            <a:ext cx="5680400" cy="4018800"/>
          </a:xfrm>
          <a:prstGeom prst="rect">
            <a:avLst/>
          </a:prstGeom>
        </p:spPr>
        <p:txBody>
          <a:bodyPr spcFirstLastPara="1" vert="horz" wrap="square" lIns="121900" tIns="121900" rIns="121900" bIns="121900" numCol="1" anchor="t" anchorCtr="0" compatLnSpc="1">
            <a:prstTxWarp prst="textNoShape">
              <a:avLst/>
            </a:prstTxWarp>
            <a:noAutofit/>
          </a:bodyPr>
          <a:lstStyle/>
          <a:p>
            <a:pPr indent="-457189">
              <a:buSzPts val="1800"/>
              <a:buFont typeface="Calibri"/>
              <a:buChar char="●"/>
            </a:pPr>
            <a:r>
              <a:rPr lang="en" sz="2400" dirty="0">
                <a:ea typeface="Calibri"/>
                <a:sym typeface="Calibri"/>
              </a:rPr>
              <a:t>Talkeetna  </a:t>
            </a:r>
            <a:endParaRPr sz="2400" dirty="0">
              <a:ea typeface="Calibri"/>
              <a:sym typeface="Calibri"/>
            </a:endParaRPr>
          </a:p>
          <a:p>
            <a:pPr indent="-457189">
              <a:buSzPts val="1800"/>
              <a:buFont typeface="Calibri"/>
              <a:buChar char="●"/>
            </a:pPr>
            <a:r>
              <a:rPr lang="en" sz="2400" dirty="0">
                <a:ea typeface="Calibri"/>
                <a:sym typeface="Calibri"/>
              </a:rPr>
              <a:t>3rd Grade </a:t>
            </a:r>
            <a:endParaRPr sz="2400" dirty="0">
              <a:ea typeface="Calibri"/>
              <a:sym typeface="Calibri"/>
            </a:endParaRPr>
          </a:p>
          <a:p>
            <a:pPr indent="-457189">
              <a:buSzPts val="1800"/>
              <a:buFont typeface="Calibri"/>
              <a:buChar char="●"/>
            </a:pPr>
            <a:r>
              <a:rPr lang="en" sz="2400" dirty="0">
                <a:ea typeface="Calibri"/>
                <a:sym typeface="Calibri"/>
              </a:rPr>
              <a:t>Recycled tube and magazine picture Tree </a:t>
            </a:r>
            <a:endParaRPr sz="2400" dirty="0">
              <a:ea typeface="Calibri"/>
              <a:sym typeface="Calibri"/>
            </a:endParaRPr>
          </a:p>
          <a:p>
            <a:pPr indent="-457189">
              <a:buSzPts val="1800"/>
              <a:buFont typeface="Calibri"/>
              <a:buChar char="●"/>
            </a:pPr>
            <a:r>
              <a:rPr lang="en" sz="2400" dirty="0">
                <a:ea typeface="Calibri"/>
                <a:sym typeface="Calibri"/>
              </a:rPr>
              <a:t>Everything we used to make the tree was on its 2nd or third use. We had fun looking through the re-usable materials and working together. The string lights behind the tree are LED.</a:t>
            </a:r>
            <a:endParaRPr sz="2400" dirty="0">
              <a:ea typeface="Calibri"/>
              <a:sym typeface="Calibri"/>
            </a:endParaRPr>
          </a:p>
        </p:txBody>
      </p:sp>
      <p:sp>
        <p:nvSpPr>
          <p:cNvPr id="111" name="Google Shape;111;p25"/>
          <p:cNvSpPr txBox="1">
            <a:spLocks noGrp="1"/>
          </p:cNvSpPr>
          <p:nvPr>
            <p:ph type="body" idx="2"/>
          </p:nvPr>
        </p:nvSpPr>
        <p:spPr>
          <a:xfrm>
            <a:off x="6443167" y="2086900"/>
            <a:ext cx="5333200" cy="4101600"/>
          </a:xfrm>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spcAft>
                <a:spcPts val="1600"/>
              </a:spcAft>
              <a:buNone/>
            </a:pPr>
            <a:r>
              <a:rPr lang="en"/>
              <a:t>Add photo(s) of decorations here</a:t>
            </a:r>
            <a:endParaRPr/>
          </a:p>
        </p:txBody>
      </p:sp>
      <p:pic>
        <p:nvPicPr>
          <p:cNvPr id="112" name="Google Shape;112;p25"/>
          <p:cNvPicPr preferRelativeResize="0"/>
          <p:nvPr/>
        </p:nvPicPr>
        <p:blipFill rotWithShape="1">
          <a:blip r:embed="rId3">
            <a:alphaModFix/>
          </a:blip>
          <a:srcRect l="17921" t="19196" r="18506" b="11402"/>
          <a:stretch/>
        </p:blipFill>
        <p:spPr>
          <a:xfrm>
            <a:off x="2015400" y="4730340"/>
            <a:ext cx="2480800" cy="1523200"/>
          </a:xfrm>
          <a:prstGeom prst="ellipse">
            <a:avLst/>
          </a:prstGeom>
          <a:noFill/>
          <a:ln>
            <a:noFill/>
          </a:ln>
        </p:spPr>
      </p:pic>
      <p:pic>
        <p:nvPicPr>
          <p:cNvPr id="113" name="Google Shape;113;p25"/>
          <p:cNvPicPr preferRelativeResize="0"/>
          <p:nvPr/>
        </p:nvPicPr>
        <p:blipFill rotWithShape="1">
          <a:blip r:embed="rId4">
            <a:alphaModFix/>
          </a:blip>
          <a:srcRect t="17763"/>
          <a:stretch/>
        </p:blipFill>
        <p:spPr>
          <a:xfrm>
            <a:off x="6553200" y="647544"/>
            <a:ext cx="4827831" cy="5293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57200"/>
            <a:ext cx="8229600" cy="817562"/>
          </a:xfrm>
        </p:spPr>
        <p:txBody>
          <a:bodyPr/>
          <a:lstStyle/>
          <a:p>
            <a:r>
              <a:rPr lang="en-US" b="1" dirty="0"/>
              <a:t>Outline</a:t>
            </a:r>
          </a:p>
        </p:txBody>
      </p:sp>
      <p:sp>
        <p:nvSpPr>
          <p:cNvPr id="2" name="Content Placeholder 1"/>
          <p:cNvSpPr>
            <a:spLocks noGrp="1"/>
          </p:cNvSpPr>
          <p:nvPr>
            <p:ph idx="1"/>
          </p:nvPr>
        </p:nvSpPr>
        <p:spPr>
          <a:xfrm>
            <a:off x="1219200" y="1274762"/>
            <a:ext cx="10134600" cy="4745038"/>
          </a:xfrm>
        </p:spPr>
        <p:txBody>
          <a:bodyPr>
            <a:normAutofit fontScale="92500" lnSpcReduction="10000"/>
          </a:bodyPr>
          <a:lstStyle/>
          <a:p>
            <a:r>
              <a:rPr lang="en-US" dirty="0">
                <a:latin typeface="Circular Std Book" panose="020B0604020101020102" pitchFamily="34" charset="77"/>
              </a:rPr>
              <a:t>Intro</a:t>
            </a:r>
          </a:p>
          <a:p>
            <a:r>
              <a:rPr lang="en-US" dirty="0">
                <a:latin typeface="Circular Std Book" panose="020B0604020101020102" pitchFamily="34" charset="77"/>
              </a:rPr>
              <a:t>What can you do?</a:t>
            </a:r>
          </a:p>
          <a:p>
            <a:pPr lvl="1">
              <a:buFont typeface=".SF NS Symbols Regular"/>
              <a:buChar char="✓"/>
            </a:pPr>
            <a:r>
              <a:rPr lang="en-US" dirty="0">
                <a:latin typeface="Circular Std Book" panose="020B0604020101020102" pitchFamily="34" charset="77"/>
              </a:rPr>
              <a:t>Heating</a:t>
            </a:r>
          </a:p>
          <a:p>
            <a:pPr lvl="1">
              <a:buFont typeface=".SF NS Symbols Regular"/>
              <a:buChar char="✓"/>
            </a:pPr>
            <a:r>
              <a:rPr lang="en-US" dirty="0">
                <a:latin typeface="Circular Std Book" panose="020B0604020101020102" pitchFamily="34" charset="77"/>
              </a:rPr>
              <a:t>Insulation/air sealing</a:t>
            </a:r>
          </a:p>
          <a:p>
            <a:pPr lvl="1">
              <a:buFont typeface=".SF NS Symbols Regular"/>
              <a:buChar char="✓"/>
            </a:pPr>
            <a:r>
              <a:rPr lang="en-US" dirty="0">
                <a:latin typeface="Circular Std Book" panose="020B0604020101020102" pitchFamily="34" charset="77"/>
              </a:rPr>
              <a:t>Water</a:t>
            </a:r>
          </a:p>
          <a:p>
            <a:pPr lvl="1">
              <a:buFont typeface=".SF NS Symbols Regular"/>
              <a:buChar char="✓"/>
            </a:pPr>
            <a:r>
              <a:rPr lang="en-US" dirty="0">
                <a:latin typeface="Circular Std Book" panose="020B0604020101020102" pitchFamily="34" charset="77"/>
              </a:rPr>
              <a:t>Electricity</a:t>
            </a:r>
          </a:p>
          <a:p>
            <a:pPr lvl="2"/>
            <a:r>
              <a:rPr lang="en-US" dirty="0">
                <a:latin typeface="Circular Std Book" panose="020B0604020101020102" pitchFamily="34" charset="77"/>
              </a:rPr>
              <a:t>Lights, electronics, and appliances</a:t>
            </a:r>
          </a:p>
          <a:p>
            <a:r>
              <a:rPr lang="en-US" dirty="0">
                <a:latin typeface="Circular Std Book" panose="020B0604020101020102" pitchFamily="34" charset="77"/>
              </a:rPr>
              <a:t>Energy Assessment Tool</a:t>
            </a:r>
          </a:p>
          <a:p>
            <a:r>
              <a:rPr lang="en-US" dirty="0">
                <a:latin typeface="Circular Std Book" panose="020B0604020101020102" pitchFamily="34" charset="77"/>
              </a:rPr>
              <a:t>Q&amp;A – please put Questions in the Q&amp;A option, not chat</a:t>
            </a:r>
          </a:p>
        </p:txBody>
      </p:sp>
    </p:spTree>
    <p:extLst>
      <p:ext uri="{BB962C8B-B14F-4D97-AF65-F5344CB8AC3E}">
        <p14:creationId xmlns:p14="http://schemas.microsoft.com/office/powerpoint/2010/main" val="2704951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34"/>
          <p:cNvSpPr txBox="1">
            <a:spLocks noGrp="1"/>
          </p:cNvSpPr>
          <p:nvPr>
            <p:ph type="body" idx="1"/>
          </p:nvPr>
        </p:nvSpPr>
        <p:spPr>
          <a:xfrm>
            <a:off x="117400" y="402265"/>
            <a:ext cx="6456395" cy="5617535"/>
          </a:xfrm>
          <a:prstGeom prst="rect">
            <a:avLst/>
          </a:prstGeom>
        </p:spPr>
        <p:txBody>
          <a:bodyPr spcFirstLastPara="1" vert="horz" wrap="square" lIns="121900" tIns="121900" rIns="121900" bIns="121900" numCol="1" anchor="t" anchorCtr="0" compatLnSpc="1">
            <a:prstTxWarp prst="textNoShape">
              <a:avLst/>
            </a:prstTxWarp>
            <a:normAutofit fontScale="85000" lnSpcReduction="20000"/>
          </a:bodyPr>
          <a:lstStyle/>
          <a:p>
            <a:pPr marL="0" indent="0" algn="ctr">
              <a:buClr>
                <a:schemeClr val="dk1"/>
              </a:buClr>
              <a:buSzPts val="688"/>
              <a:buNone/>
            </a:pPr>
            <a:r>
              <a:rPr lang="en" sz="6400" dirty="0">
                <a:solidFill>
                  <a:schemeClr val="dk1"/>
                </a:solidFill>
                <a:ea typeface="Calibri"/>
                <a:sym typeface="Calibri"/>
              </a:rPr>
              <a:t>Quyana  		Tsín’ȩȩ</a:t>
            </a:r>
            <a:endParaRPr sz="6400" dirty="0">
              <a:solidFill>
                <a:schemeClr val="dk1"/>
              </a:solidFill>
              <a:ea typeface="Calibri"/>
              <a:sym typeface="Calibri"/>
            </a:endParaRPr>
          </a:p>
          <a:p>
            <a:pPr marL="0" indent="0" algn="ctr">
              <a:buClr>
                <a:schemeClr val="dk1"/>
              </a:buClr>
              <a:buSzPts val="688"/>
              <a:buNone/>
            </a:pPr>
            <a:r>
              <a:rPr lang="en" sz="6400" dirty="0">
                <a:solidFill>
                  <a:schemeClr val="dk1"/>
                </a:solidFill>
                <a:ea typeface="Calibri"/>
                <a:sym typeface="Calibri"/>
              </a:rPr>
              <a:t>Mahsi’ 			Basi</a:t>
            </a:r>
            <a:endParaRPr sz="6400" dirty="0">
              <a:solidFill>
                <a:schemeClr val="dk1"/>
              </a:solidFill>
              <a:ea typeface="Calibri"/>
              <a:sym typeface="Calibri"/>
            </a:endParaRPr>
          </a:p>
          <a:p>
            <a:pPr marL="0" indent="0" algn="ctr">
              <a:buClr>
                <a:schemeClr val="dk1"/>
              </a:buClr>
              <a:buSzPts val="688"/>
              <a:buNone/>
            </a:pPr>
            <a:r>
              <a:rPr lang="en" sz="6400" dirty="0">
                <a:solidFill>
                  <a:schemeClr val="dk1"/>
                </a:solidFill>
                <a:ea typeface="Calibri"/>
                <a:sym typeface="Calibri"/>
              </a:rPr>
              <a:t>Gunalchéesh 	Tsin’aen</a:t>
            </a:r>
            <a:endParaRPr sz="6400" dirty="0">
              <a:solidFill>
                <a:schemeClr val="dk1"/>
              </a:solidFill>
              <a:ea typeface="Calibri"/>
              <a:sym typeface="Calibri"/>
            </a:endParaRPr>
          </a:p>
          <a:p>
            <a:pPr marL="0" indent="0" algn="ctr">
              <a:buClr>
                <a:schemeClr val="dk1"/>
              </a:buClr>
              <a:buSzPts val="688"/>
              <a:buNone/>
            </a:pPr>
            <a:r>
              <a:rPr lang="en" sz="6400" dirty="0" err="1">
                <a:solidFill>
                  <a:schemeClr val="dk1"/>
                </a:solidFill>
                <a:ea typeface="Calibri"/>
                <a:sym typeface="Calibri"/>
              </a:rPr>
              <a:t>Baasee</a:t>
            </a:r>
            <a:r>
              <a:rPr lang="en" sz="6400" dirty="0">
                <a:solidFill>
                  <a:schemeClr val="dk1"/>
                </a:solidFill>
                <a:ea typeface="Calibri"/>
                <a:sym typeface="Calibri"/>
              </a:rPr>
              <a:t>’ 	</a:t>
            </a:r>
            <a:r>
              <a:rPr lang="en" sz="6400" dirty="0" err="1">
                <a:solidFill>
                  <a:schemeClr val="dk1"/>
                </a:solidFill>
                <a:ea typeface="Calibri"/>
                <a:sym typeface="Calibri"/>
              </a:rPr>
              <a:t>Tsen’anh</a:t>
            </a:r>
            <a:endParaRPr sz="6400" dirty="0">
              <a:solidFill>
                <a:schemeClr val="dk1"/>
              </a:solidFill>
              <a:ea typeface="Calibri"/>
              <a:sym typeface="Calibri"/>
            </a:endParaRPr>
          </a:p>
          <a:p>
            <a:pPr marL="0" indent="0" algn="ctr">
              <a:buClr>
                <a:schemeClr val="dk1"/>
              </a:buClr>
              <a:buSzPts val="688"/>
              <a:buNone/>
            </a:pPr>
            <a:r>
              <a:rPr lang="en" sz="6400" dirty="0">
                <a:solidFill>
                  <a:schemeClr val="dk1"/>
                </a:solidFill>
                <a:ea typeface="Calibri"/>
                <a:sym typeface="Calibri"/>
              </a:rPr>
              <a:t>Xasadigaghisidhoot</a:t>
            </a:r>
            <a:endParaRPr sz="6400" dirty="0">
              <a:solidFill>
                <a:schemeClr val="dk1"/>
              </a:solidFill>
              <a:ea typeface="Calibri"/>
              <a:sym typeface="Calibri"/>
            </a:endParaRPr>
          </a:p>
          <a:p>
            <a:pPr marL="0" indent="0" algn="ctr">
              <a:buClr>
                <a:schemeClr val="dk1"/>
              </a:buClr>
              <a:buSzPts val="688"/>
              <a:buNone/>
            </a:pPr>
            <a:r>
              <a:rPr lang="en" sz="6400" dirty="0">
                <a:solidFill>
                  <a:schemeClr val="dk1"/>
                </a:solidFill>
                <a:ea typeface="Calibri"/>
                <a:sym typeface="Calibri"/>
              </a:rPr>
              <a:t>Igamsiqanaghhalek</a:t>
            </a:r>
            <a:endParaRPr sz="6400" dirty="0">
              <a:solidFill>
                <a:schemeClr val="dk1"/>
              </a:solidFill>
              <a:ea typeface="Calibri"/>
              <a:sym typeface="Calibri"/>
            </a:endParaRPr>
          </a:p>
          <a:p>
            <a:pPr marL="0" indent="0">
              <a:spcAft>
                <a:spcPts val="1600"/>
              </a:spcAft>
              <a:buNone/>
            </a:pPr>
            <a:endParaRPr dirty="0"/>
          </a:p>
        </p:txBody>
      </p:sp>
      <p:pic>
        <p:nvPicPr>
          <p:cNvPr id="1184" name="Google Shape;1184;p134"/>
          <p:cNvPicPr preferRelativeResize="0"/>
          <p:nvPr/>
        </p:nvPicPr>
        <p:blipFill rotWithShape="1">
          <a:blip r:embed="rId3" cstate="screen">
            <a:alphaModFix/>
            <a:extLst>
              <a:ext uri="{28A0092B-C50C-407E-A947-70E740481C1C}">
                <a14:useLocalDpi xmlns:a14="http://schemas.microsoft.com/office/drawing/2010/main"/>
              </a:ext>
            </a:extLst>
          </a:blip>
          <a:srcRect l="51361" t="13040" r="3406" b="9614"/>
          <a:stretch/>
        </p:blipFill>
        <p:spPr>
          <a:xfrm>
            <a:off x="6677268" y="609600"/>
            <a:ext cx="5514732" cy="53043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1524000" y="541228"/>
            <a:ext cx="9144000" cy="1218478"/>
          </a:xfrm>
          <a:prstGeom prst="rect">
            <a:avLst/>
          </a:prstGeom>
          <a:noFill/>
          <a:ln>
            <a:noFill/>
          </a:ln>
        </p:spPr>
        <p:txBody>
          <a:bodyPr vert="horz" wrap="square" lIns="91425" tIns="45700" rIns="91425" bIns="45700" rtlCol="0" anchor="ctr" anchorCtr="0">
            <a:noAutofit/>
          </a:bodyPr>
          <a:lstStyle/>
          <a:p>
            <a:pPr>
              <a:spcBef>
                <a:spcPts val="0"/>
              </a:spcBef>
              <a:buClr>
                <a:schemeClr val="dk1"/>
              </a:buClr>
              <a:buSzPct val="25000"/>
            </a:pPr>
            <a:r>
              <a:rPr lang="en-US" b="1" dirty="0">
                <a:ea typeface="Corbel"/>
                <a:sym typeface="Corbel"/>
              </a:rPr>
              <a:t>Energy Efficiency &amp; Conservation</a:t>
            </a:r>
            <a:endParaRPr lang="en" b="1" dirty="0">
              <a:ea typeface="Corbel"/>
              <a:sym typeface="Corbel"/>
            </a:endParaRPr>
          </a:p>
        </p:txBody>
      </p:sp>
      <p:sp>
        <p:nvSpPr>
          <p:cNvPr id="313" name="Shape 313"/>
          <p:cNvSpPr txBox="1">
            <a:spLocks noGrp="1"/>
          </p:cNvSpPr>
          <p:nvPr>
            <p:ph idx="1"/>
          </p:nvPr>
        </p:nvSpPr>
        <p:spPr>
          <a:xfrm>
            <a:off x="1435123" y="1777209"/>
            <a:ext cx="9525000" cy="1676400"/>
          </a:xfrm>
          <a:prstGeom prst="rect">
            <a:avLst/>
          </a:prstGeom>
          <a:noFill/>
          <a:ln>
            <a:noFill/>
          </a:ln>
        </p:spPr>
        <p:txBody>
          <a:bodyPr vert="horz" wrap="square" lIns="91425" tIns="45700" rIns="91425" bIns="45700" rtlCol="0" anchor="ctr" anchorCtr="0">
            <a:noAutofit/>
          </a:bodyPr>
          <a:lstStyle/>
          <a:p>
            <a:pPr marL="45720" indent="-7619">
              <a:spcBef>
                <a:spcPts val="0"/>
              </a:spcBef>
              <a:buClr>
                <a:srgbClr val="1186C3"/>
              </a:buClr>
              <a:buSzPct val="25000"/>
              <a:buNone/>
            </a:pPr>
            <a:r>
              <a:rPr lang="en" dirty="0">
                <a:solidFill>
                  <a:schemeClr val="dk1"/>
                </a:solidFill>
                <a:latin typeface="Corbel"/>
                <a:ea typeface="Corbel"/>
                <a:cs typeface="Corbel"/>
                <a:sym typeface="Corbel"/>
              </a:rPr>
              <a:t>To reduce your energy use, you can </a:t>
            </a:r>
            <a:r>
              <a:rPr lang="en" b="1" dirty="0">
                <a:solidFill>
                  <a:srgbClr val="3E629B"/>
                </a:solidFill>
              </a:rPr>
              <a:t>c</a:t>
            </a:r>
            <a:r>
              <a:rPr lang="en" b="1" dirty="0">
                <a:solidFill>
                  <a:srgbClr val="3E629B"/>
                </a:solidFill>
                <a:latin typeface="Corbel"/>
                <a:ea typeface="Corbel"/>
                <a:cs typeface="Corbel"/>
                <a:sym typeface="Corbel"/>
              </a:rPr>
              <a:t>hange your behavior </a:t>
            </a:r>
            <a:r>
              <a:rPr lang="en" dirty="0">
                <a:solidFill>
                  <a:schemeClr val="dk1"/>
                </a:solidFill>
                <a:latin typeface="Corbel"/>
                <a:ea typeface="Corbel"/>
                <a:cs typeface="Corbel"/>
                <a:sym typeface="Corbel"/>
              </a:rPr>
              <a:t>or </a:t>
            </a:r>
            <a:r>
              <a:rPr lang="en" b="1" dirty="0">
                <a:solidFill>
                  <a:srgbClr val="3E629B"/>
                </a:solidFill>
                <a:latin typeface="Corbel"/>
                <a:ea typeface="Corbel"/>
                <a:cs typeface="Corbel"/>
                <a:sym typeface="Corbel"/>
              </a:rPr>
              <a:t>change the technology</a:t>
            </a:r>
            <a:r>
              <a:rPr lang="en" dirty="0">
                <a:solidFill>
                  <a:srgbClr val="3E629B"/>
                </a:solidFill>
                <a:latin typeface="Corbel"/>
                <a:ea typeface="Corbel"/>
                <a:cs typeface="Corbel"/>
                <a:sym typeface="Corbel"/>
              </a:rPr>
              <a:t> </a:t>
            </a:r>
            <a:r>
              <a:rPr lang="en" dirty="0">
                <a:solidFill>
                  <a:schemeClr val="dk1"/>
                </a:solidFill>
                <a:latin typeface="Corbel"/>
                <a:ea typeface="Corbel"/>
                <a:cs typeface="Corbel"/>
                <a:sym typeface="Corbel"/>
              </a:rPr>
              <a:t>that you’re using. </a:t>
            </a:r>
          </a:p>
        </p:txBody>
      </p:sp>
      <p:pic>
        <p:nvPicPr>
          <p:cNvPr id="314" name="Shape 314" descr="C:\Users\katea\AppData\Local\Microsoft\Windows\Temporary Internet Files\Content.IE5\63FTFU9J\cold_thermometer[1].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19300" y="3665622"/>
            <a:ext cx="1905000" cy="2147700"/>
          </a:xfrm>
          <a:prstGeom prst="rect">
            <a:avLst/>
          </a:prstGeom>
          <a:noFill/>
          <a:ln>
            <a:noFill/>
          </a:ln>
        </p:spPr>
      </p:pic>
      <p:pic>
        <p:nvPicPr>
          <p:cNvPr id="315" name="Shape 315" descr="C:\Users\katea\AppData\Local\Microsoft\Windows\Temporary Internet Files\Content.IE5\IS2BCYMX\Pullover-lineart[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97523" y="3816756"/>
            <a:ext cx="1600200" cy="1494300"/>
          </a:xfrm>
          <a:prstGeom prst="rect">
            <a:avLst/>
          </a:prstGeom>
          <a:noFill/>
          <a:ln>
            <a:noFill/>
          </a:ln>
        </p:spPr>
      </p:pic>
      <p:pic>
        <p:nvPicPr>
          <p:cNvPr id="316" name="Shape 316" descr="programmablestat1.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51300" y="3657600"/>
            <a:ext cx="1803300" cy="1812600"/>
          </a:xfrm>
          <a:prstGeom prst="rect">
            <a:avLst/>
          </a:prstGeom>
          <a:noFill/>
          <a:ln>
            <a:noFill/>
          </a:ln>
        </p:spPr>
      </p:pic>
      <p:sp>
        <p:nvSpPr>
          <p:cNvPr id="317" name="Shape 317"/>
          <p:cNvSpPr/>
          <p:nvPr/>
        </p:nvSpPr>
        <p:spPr>
          <a:xfrm>
            <a:off x="4062779" y="4412744"/>
            <a:ext cx="1143000" cy="381000"/>
          </a:xfrm>
          <a:prstGeom prst="rightArrow">
            <a:avLst>
              <a:gd name="adj1" fmla="val 50000"/>
              <a:gd name="adj2" fmla="val 50000"/>
            </a:avLst>
          </a:prstGeom>
          <a:solidFill>
            <a:schemeClr val="accent1"/>
          </a:solidFill>
          <a:ln w="15875" cap="rnd" cmpd="sng">
            <a:solidFill>
              <a:srgbClr val="237DAC"/>
            </a:solidFill>
            <a:prstDash val="solid"/>
            <a:round/>
            <a:headEnd type="none" w="med" len="med"/>
            <a:tailEnd type="none" w="med" len="med"/>
          </a:ln>
        </p:spPr>
        <p:txBody>
          <a:bodyPr wrap="square" lIns="91425" tIns="45700" rIns="91425" bIns="45700" anchor="ctr" anchorCtr="0">
            <a:noAutofit/>
          </a:bodyPr>
          <a:lstStyle/>
          <a:p>
            <a:pPr algn="ctr"/>
            <a:endParaRPr>
              <a:solidFill>
                <a:schemeClr val="lt1"/>
              </a:solidFill>
              <a:latin typeface="Corbel"/>
              <a:ea typeface="Corbel"/>
              <a:cs typeface="Corbel"/>
              <a:sym typeface="Corbel"/>
            </a:endParaRPr>
          </a:p>
        </p:txBody>
      </p:sp>
      <p:sp>
        <p:nvSpPr>
          <p:cNvPr id="318" name="Shape 318"/>
          <p:cNvSpPr/>
          <p:nvPr/>
        </p:nvSpPr>
        <p:spPr>
          <a:xfrm>
            <a:off x="6867525" y="4468309"/>
            <a:ext cx="1143000" cy="381000"/>
          </a:xfrm>
          <a:prstGeom prst="rightArrow">
            <a:avLst>
              <a:gd name="adj1" fmla="val 50000"/>
              <a:gd name="adj2" fmla="val 50000"/>
            </a:avLst>
          </a:prstGeom>
          <a:solidFill>
            <a:schemeClr val="accent1"/>
          </a:solidFill>
          <a:ln w="15875" cap="rnd" cmpd="sng">
            <a:solidFill>
              <a:srgbClr val="237DAC"/>
            </a:solidFill>
            <a:prstDash val="solid"/>
            <a:round/>
            <a:headEnd type="none" w="med" len="med"/>
            <a:tailEnd type="none" w="med" len="med"/>
          </a:ln>
        </p:spPr>
        <p:txBody>
          <a:bodyPr wrap="square" lIns="91425" tIns="45700" rIns="91425" bIns="45700" anchor="ctr" anchorCtr="0">
            <a:noAutofit/>
          </a:bodyPr>
          <a:lstStyle/>
          <a:p>
            <a:pPr algn="ctr"/>
            <a:endParaRPr>
              <a:solidFill>
                <a:schemeClr val="lt1"/>
              </a:solidFill>
              <a:latin typeface="Corbel"/>
              <a:ea typeface="Corbel"/>
              <a:cs typeface="Corbel"/>
              <a:sym typeface="Corbel"/>
            </a:endParaRPr>
          </a:p>
        </p:txBody>
      </p:sp>
      <p:sp>
        <p:nvSpPr>
          <p:cNvPr id="319" name="Shape 319"/>
          <p:cNvSpPr txBox="1"/>
          <p:nvPr/>
        </p:nvSpPr>
        <p:spPr>
          <a:xfrm rot="-1161318">
            <a:off x="5754256" y="5355046"/>
            <a:ext cx="1912714" cy="371678"/>
          </a:xfrm>
          <a:prstGeom prst="rect">
            <a:avLst/>
          </a:prstGeom>
          <a:noFill/>
          <a:ln>
            <a:noFill/>
          </a:ln>
        </p:spPr>
        <p:txBody>
          <a:bodyPr wrap="square" lIns="91425" tIns="45700" rIns="91425" bIns="45700" anchor="t" anchorCtr="0">
            <a:noAutofit/>
          </a:bodyPr>
          <a:lstStyle/>
          <a:p>
            <a:pPr>
              <a:buSzPct val="25000"/>
            </a:pPr>
            <a:r>
              <a:rPr lang="en" dirty="0">
                <a:solidFill>
                  <a:schemeClr val="dk1"/>
                </a:solidFill>
                <a:latin typeface="Corbel"/>
                <a:ea typeface="Corbel"/>
                <a:cs typeface="Corbel"/>
                <a:sym typeface="Corbel"/>
              </a:rPr>
              <a:t>CONSERV</a:t>
            </a:r>
            <a:r>
              <a:rPr lang="en-US" dirty="0">
                <a:solidFill>
                  <a:schemeClr val="dk1"/>
                </a:solidFill>
                <a:latin typeface="Corbel"/>
                <a:ea typeface="Corbel"/>
                <a:cs typeface="Corbel"/>
                <a:sym typeface="Corbel"/>
              </a:rPr>
              <a:t>ATION</a:t>
            </a:r>
            <a:endParaRPr lang="en" dirty="0">
              <a:solidFill>
                <a:schemeClr val="dk1"/>
              </a:solidFill>
              <a:latin typeface="Corbel"/>
              <a:ea typeface="Corbel"/>
              <a:cs typeface="Corbel"/>
              <a:sym typeface="Corbel"/>
            </a:endParaRPr>
          </a:p>
        </p:txBody>
      </p:sp>
      <p:sp>
        <p:nvSpPr>
          <p:cNvPr id="320" name="Shape 320"/>
          <p:cNvSpPr txBox="1"/>
          <p:nvPr/>
        </p:nvSpPr>
        <p:spPr>
          <a:xfrm rot="-1143915">
            <a:off x="8489736" y="5424576"/>
            <a:ext cx="1526429" cy="369439"/>
          </a:xfrm>
          <a:prstGeom prst="rect">
            <a:avLst/>
          </a:prstGeom>
          <a:noFill/>
          <a:ln>
            <a:noFill/>
          </a:ln>
        </p:spPr>
        <p:txBody>
          <a:bodyPr wrap="square" lIns="91425" tIns="45700" rIns="91425" bIns="45700" anchor="t" anchorCtr="0">
            <a:noAutofit/>
          </a:bodyPr>
          <a:lstStyle/>
          <a:p>
            <a:pPr>
              <a:buSzPct val="25000"/>
            </a:pPr>
            <a:r>
              <a:rPr lang="en">
                <a:solidFill>
                  <a:schemeClr val="dk1"/>
                </a:solidFill>
                <a:latin typeface="Corbel"/>
                <a:ea typeface="Corbel"/>
                <a:cs typeface="Corbel"/>
                <a:sym typeface="Corbel"/>
              </a:rPr>
              <a:t>EFFICIENCY </a:t>
            </a:r>
          </a:p>
        </p:txBody>
      </p:sp>
    </p:spTree>
    <p:extLst>
      <p:ext uri="{BB962C8B-B14F-4D97-AF65-F5344CB8AC3E}">
        <p14:creationId xmlns:p14="http://schemas.microsoft.com/office/powerpoint/2010/main" val="57207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7B64-510F-4447-AC0D-409AAF969491}"/>
              </a:ext>
            </a:extLst>
          </p:cNvPr>
          <p:cNvSpPr>
            <a:spLocks noGrp="1"/>
          </p:cNvSpPr>
          <p:nvPr>
            <p:ph type="title"/>
          </p:nvPr>
        </p:nvSpPr>
        <p:spPr>
          <a:xfrm>
            <a:off x="2209800" y="2209800"/>
            <a:ext cx="7772400" cy="1752600"/>
          </a:xfrm>
        </p:spPr>
        <p:txBody>
          <a:bodyPr>
            <a:noAutofit/>
          </a:bodyPr>
          <a:lstStyle/>
          <a:p>
            <a:r>
              <a:rPr lang="en-US" sz="4800" i="1" dirty="0"/>
              <a:t>Remember:</a:t>
            </a:r>
            <a:br>
              <a:rPr lang="en-US" sz="4800" i="1" dirty="0"/>
            </a:br>
            <a:r>
              <a:rPr lang="en-US" sz="4800" i="1" dirty="0"/>
              <a:t>The cheapest fuel is the fuel you </a:t>
            </a:r>
            <a:r>
              <a:rPr lang="en-US" sz="4800" i="1" u="sng" dirty="0"/>
              <a:t>never have to use</a:t>
            </a:r>
            <a:r>
              <a:rPr lang="en-US" sz="4800" i="1" dirty="0"/>
              <a:t>! </a:t>
            </a:r>
          </a:p>
        </p:txBody>
      </p:sp>
      <p:sp>
        <p:nvSpPr>
          <p:cNvPr id="5" name="Slide Number Placeholder 4">
            <a:extLst>
              <a:ext uri="{FF2B5EF4-FFF2-40B4-BE49-F238E27FC236}">
                <a16:creationId xmlns:a16="http://schemas.microsoft.com/office/drawing/2014/main" id="{736F1C8E-38F4-794B-BC0E-1A853CB7F678}"/>
              </a:ext>
            </a:extLst>
          </p:cNvPr>
          <p:cNvSpPr>
            <a:spLocks noGrp="1"/>
          </p:cNvSpPr>
          <p:nvPr>
            <p:ph type="sldNum" sz="quarter" idx="12"/>
          </p:nvPr>
        </p:nvSpPr>
        <p:spPr>
          <a:xfrm>
            <a:off x="12192000" y="6858000"/>
            <a:ext cx="0" cy="0"/>
          </a:xfrm>
        </p:spPr>
        <p:txBody>
          <a:bodyPr/>
          <a:lstStyle/>
          <a:p>
            <a:pPr>
              <a:defRPr/>
            </a:pPr>
            <a:endParaRPr lang="en-US" dirty="0"/>
          </a:p>
        </p:txBody>
      </p:sp>
    </p:spTree>
    <p:extLst>
      <p:ext uri="{BB962C8B-B14F-4D97-AF65-F5344CB8AC3E}">
        <p14:creationId xmlns:p14="http://schemas.microsoft.com/office/powerpoint/2010/main" val="996253749"/>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9"/>
          <p:cNvSpPr txBox="1">
            <a:spLocks noGrp="1"/>
          </p:cNvSpPr>
          <p:nvPr>
            <p:ph type="title"/>
          </p:nvPr>
        </p:nvSpPr>
        <p:spPr>
          <a:xfrm>
            <a:off x="4886300" y="294100"/>
            <a:ext cx="6688400" cy="713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dirty="0"/>
              <a:t>Energy Saving Tips</a:t>
            </a:r>
            <a:endParaRPr dirty="0"/>
          </a:p>
        </p:txBody>
      </p:sp>
      <p:sp>
        <p:nvSpPr>
          <p:cNvPr id="1148" name="Google Shape;1148;p129"/>
          <p:cNvSpPr txBox="1">
            <a:spLocks noGrp="1"/>
          </p:cNvSpPr>
          <p:nvPr>
            <p:ph type="body" idx="1"/>
          </p:nvPr>
        </p:nvSpPr>
        <p:spPr>
          <a:xfrm>
            <a:off x="4668500" y="1166128"/>
            <a:ext cx="7124000" cy="5158472"/>
          </a:xfrm>
          <a:prstGeom prst="rect">
            <a:avLst/>
          </a:prstGeom>
        </p:spPr>
        <p:txBody>
          <a:bodyPr spcFirstLastPara="1" vert="horz" wrap="square" lIns="121900" tIns="121900" rIns="121900" bIns="121900" numCol="1" anchor="t" anchorCtr="0" compatLnSpc="1">
            <a:prstTxWarp prst="textNoShape">
              <a:avLst/>
            </a:prstTxWarp>
            <a:normAutofit lnSpcReduction="10000"/>
          </a:bodyPr>
          <a:lstStyle/>
          <a:p>
            <a:r>
              <a:rPr lang="en" sz="2133" dirty="0">
                <a:solidFill>
                  <a:schemeClr val="dk1"/>
                </a:solidFill>
                <a:latin typeface="Corbel"/>
                <a:ea typeface="Corbel"/>
                <a:cs typeface="Corbel"/>
                <a:sym typeface="Corbel"/>
              </a:rPr>
              <a:t>From zero cost at-home behavior changes to more expensive upgrades</a:t>
            </a:r>
            <a:endParaRPr sz="2133" dirty="0">
              <a:solidFill>
                <a:schemeClr val="dk1"/>
              </a:solidFill>
              <a:latin typeface="Corbel"/>
              <a:ea typeface="Corbel"/>
              <a:cs typeface="Corbel"/>
              <a:sym typeface="Corbel"/>
            </a:endParaRPr>
          </a:p>
          <a:p>
            <a:r>
              <a:rPr lang="en" sz="2133" dirty="0">
                <a:solidFill>
                  <a:schemeClr val="dk1"/>
                </a:solidFill>
                <a:latin typeface="Corbel"/>
                <a:ea typeface="Corbel"/>
                <a:cs typeface="Corbel"/>
                <a:sym typeface="Corbel"/>
              </a:rPr>
              <a:t>Residential energy conservation &amp; efficiency tips for heating, insulation &amp; air sealing, water, and appliances inside the home</a:t>
            </a:r>
            <a:endParaRPr sz="2133" dirty="0">
              <a:solidFill>
                <a:schemeClr val="dk1"/>
              </a:solidFill>
              <a:latin typeface="Corbel"/>
              <a:ea typeface="Corbel"/>
              <a:cs typeface="Corbel"/>
              <a:sym typeface="Corbel"/>
            </a:endParaRPr>
          </a:p>
          <a:p>
            <a:r>
              <a:rPr lang="en" sz="2133" dirty="0">
                <a:solidFill>
                  <a:schemeClr val="dk1"/>
                </a:solidFill>
                <a:latin typeface="Corbel"/>
                <a:ea typeface="Corbel"/>
                <a:cs typeface="Corbel"/>
                <a:sym typeface="Corbel"/>
              </a:rPr>
              <a:t>Available for free download on REAP’s and AHFC’s websites:</a:t>
            </a:r>
            <a:endParaRPr sz="2133" dirty="0">
              <a:solidFill>
                <a:schemeClr val="dk1"/>
              </a:solidFill>
              <a:latin typeface="Corbel"/>
              <a:ea typeface="Corbel"/>
              <a:cs typeface="Corbel"/>
              <a:sym typeface="Corbel"/>
            </a:endParaRPr>
          </a:p>
          <a:p>
            <a:pPr marL="0" indent="0">
              <a:spcBef>
                <a:spcPts val="2133"/>
              </a:spcBef>
              <a:buNone/>
            </a:pPr>
            <a:r>
              <a:rPr lang="en" sz="2133" u="sng" dirty="0">
                <a:solidFill>
                  <a:schemeClr val="hlink"/>
                </a:solidFill>
                <a:latin typeface="Corbel"/>
                <a:ea typeface="Corbel"/>
                <a:cs typeface="Corbel"/>
                <a:sym typeface="Corbel"/>
                <a:hlinkClick r:id="rId3"/>
              </a:rPr>
              <a:t>https://alaskarenewableenergy.org/library/energy-savers-tips-for-alaskans/</a:t>
            </a:r>
            <a:endParaRPr lang="en" sz="2133" u="sng" dirty="0">
              <a:solidFill>
                <a:schemeClr val="hlink"/>
              </a:solidFill>
              <a:latin typeface="Corbel"/>
              <a:ea typeface="Corbel"/>
              <a:cs typeface="Corbel"/>
              <a:sym typeface="Corbel"/>
            </a:endParaRPr>
          </a:p>
          <a:p>
            <a:pPr marL="0" indent="0">
              <a:spcBef>
                <a:spcPts val="2133"/>
              </a:spcBef>
              <a:buNone/>
            </a:pPr>
            <a:r>
              <a:rPr lang="en" sz="2133" u="sng" dirty="0">
                <a:solidFill>
                  <a:schemeClr val="hlink"/>
                </a:solidFill>
                <a:latin typeface="Corbel"/>
                <a:sym typeface="Corbel"/>
                <a:hlinkClick r:id="rId4"/>
              </a:rPr>
              <a:t>https://ahfc.us/efficiency</a:t>
            </a:r>
            <a:endParaRPr lang="en" sz="2133" u="sng" dirty="0">
              <a:solidFill>
                <a:schemeClr val="hlink"/>
              </a:solidFill>
              <a:latin typeface="Corbel"/>
              <a:sym typeface="Corbel"/>
            </a:endParaRPr>
          </a:p>
          <a:p>
            <a:pPr marL="0" indent="0">
              <a:spcBef>
                <a:spcPts val="2133"/>
              </a:spcBef>
              <a:buNone/>
            </a:pPr>
            <a:endParaRPr lang="en" sz="2133" u="sng" dirty="0">
              <a:solidFill>
                <a:schemeClr val="hlink"/>
              </a:solidFill>
              <a:latin typeface="Corbel"/>
              <a:sym typeface="Corbel"/>
            </a:endParaRPr>
          </a:p>
          <a:p>
            <a:pPr marL="0" indent="0">
              <a:spcBef>
                <a:spcPts val="2133"/>
              </a:spcBef>
              <a:buNone/>
            </a:pPr>
            <a:r>
              <a:rPr lang="en" sz="2133" dirty="0">
                <a:latin typeface="Corbel"/>
                <a:sym typeface="Corbel"/>
              </a:rPr>
              <a:t>*Zoom poll*</a:t>
            </a:r>
          </a:p>
        </p:txBody>
      </p:sp>
      <p:pic>
        <p:nvPicPr>
          <p:cNvPr id="1026" name="Picture 2">
            <a:extLst>
              <a:ext uri="{FF2B5EF4-FFF2-40B4-BE49-F238E27FC236}">
                <a16:creationId xmlns:a16="http://schemas.microsoft.com/office/drawing/2014/main" id="{1EF84F80-1A57-914A-8002-524034BD3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9500" y="76200"/>
            <a:ext cx="3960296" cy="6121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16E9-9617-1D4C-9A8C-E65D656E9ACC}"/>
              </a:ext>
            </a:extLst>
          </p:cNvPr>
          <p:cNvSpPr>
            <a:spLocks noGrp="1"/>
          </p:cNvSpPr>
          <p:nvPr>
            <p:ph type="title"/>
          </p:nvPr>
        </p:nvSpPr>
        <p:spPr/>
        <p:txBody>
          <a:bodyPr wrap="square" anchor="ctr">
            <a:normAutofit/>
          </a:bodyPr>
          <a:lstStyle/>
          <a:p>
            <a:r>
              <a:rPr lang="en-US" b="1" dirty="0"/>
              <a:t>Heating</a:t>
            </a:r>
          </a:p>
        </p:txBody>
      </p:sp>
      <p:sp>
        <p:nvSpPr>
          <p:cNvPr id="3" name="Slide Number Placeholder 2" hidden="1">
            <a:extLst>
              <a:ext uri="{FF2B5EF4-FFF2-40B4-BE49-F238E27FC236}">
                <a16:creationId xmlns:a16="http://schemas.microsoft.com/office/drawing/2014/main" id="{B2669978-C256-E146-BEDB-254F63D6B176}"/>
              </a:ext>
            </a:extLst>
          </p:cNvPr>
          <p:cNvSpPr>
            <a:spLocks noGrp="1"/>
          </p:cNvSpPr>
          <p:nvPr>
            <p:ph type="sldNum" sz="quarter" idx="4294967295"/>
          </p:nvPr>
        </p:nvSpPr>
        <p:spPr>
          <a:xfrm>
            <a:off x="9347200" y="6356350"/>
            <a:ext cx="2844800" cy="365125"/>
          </a:xfrm>
          <a:prstGeom prst="rect">
            <a:avLst/>
          </a:prstGeom>
        </p:spPr>
        <p:txBody>
          <a:bodyPr/>
          <a:lstStyle/>
          <a:p>
            <a:pPr>
              <a:spcAft>
                <a:spcPts val="600"/>
              </a:spcAft>
            </a:pPr>
            <a:fld id="{5471C0B0-C871-414D-9440-B19AA4FE5758}" type="slidenum">
              <a:rPr lang="en-US" smtClean="0"/>
              <a:pPr>
                <a:spcAft>
                  <a:spcPts val="600"/>
                </a:spcAft>
              </a:pPr>
              <a:t>8</a:t>
            </a:fld>
            <a:endParaRPr lang="en-US"/>
          </a:p>
        </p:txBody>
      </p:sp>
      <p:pic>
        <p:nvPicPr>
          <p:cNvPr id="6" name="Google Shape;1118;p125">
            <a:extLst>
              <a:ext uri="{FF2B5EF4-FFF2-40B4-BE49-F238E27FC236}">
                <a16:creationId xmlns:a16="http://schemas.microsoft.com/office/drawing/2014/main" id="{0195A682-AC41-114F-97BC-C486F28B96D1}"/>
              </a:ext>
            </a:extLst>
          </p:cNvPr>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873679" y="1422554"/>
            <a:ext cx="10444641" cy="4525963"/>
          </a:xfrm>
          <a:prstGeom prst="rect">
            <a:avLst/>
          </a:prstGeom>
          <a:noFill/>
          <a:ln>
            <a:noFill/>
          </a:ln>
        </p:spPr>
      </p:pic>
    </p:spTree>
    <p:extLst>
      <p:ext uri="{BB962C8B-B14F-4D97-AF65-F5344CB8AC3E}">
        <p14:creationId xmlns:p14="http://schemas.microsoft.com/office/powerpoint/2010/main" val="77226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47200" y="6356350"/>
            <a:ext cx="2844800" cy="365125"/>
          </a:xfrm>
          <a:prstGeom prst="rect">
            <a:avLst/>
          </a:prstGeom>
        </p:spPr>
        <p:txBody>
          <a:bodyPr/>
          <a:lstStyle/>
          <a:p>
            <a:fld id="{5471C0B0-C871-414D-9440-B19AA4FE5758}" type="slidenum">
              <a:rPr lang="en-US" smtClean="0"/>
              <a:t>9</a:t>
            </a:fld>
            <a:endParaRPr lang="en-US"/>
          </a:p>
        </p:txBody>
      </p:sp>
      <p:pic>
        <p:nvPicPr>
          <p:cNvPr id="6" name="Picture 5">
            <a:extLst>
              <a:ext uri="{FF2B5EF4-FFF2-40B4-BE49-F238E27FC236}">
                <a16:creationId xmlns:a16="http://schemas.microsoft.com/office/drawing/2014/main" id="{B616989E-C463-0346-A572-FFFE82B60B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289"/>
          <a:stretch/>
        </p:blipFill>
        <p:spPr>
          <a:xfrm>
            <a:off x="1506415" y="111143"/>
            <a:ext cx="9144000" cy="6137257"/>
          </a:xfrm>
          <a:prstGeom prst="rect">
            <a:avLst/>
          </a:prstGeom>
        </p:spPr>
      </p:pic>
      <p:sp>
        <p:nvSpPr>
          <p:cNvPr id="9" name="Oval 8">
            <a:extLst>
              <a:ext uri="{FF2B5EF4-FFF2-40B4-BE49-F238E27FC236}">
                <a16:creationId xmlns:a16="http://schemas.microsoft.com/office/drawing/2014/main" id="{5189E705-2B29-C948-9CC8-9DBFCCC30C6E}"/>
              </a:ext>
            </a:extLst>
          </p:cNvPr>
          <p:cNvSpPr/>
          <p:nvPr/>
        </p:nvSpPr>
        <p:spPr>
          <a:xfrm>
            <a:off x="1541584" y="3733800"/>
            <a:ext cx="4478215" cy="19812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304023"/>
      </p:ext>
    </p:extLst>
  </p:cSld>
  <p:clrMapOvr>
    <a:masterClrMapping/>
  </p:clrMapOvr>
</p:sld>
</file>

<file path=ppt/theme/theme1.xml><?xml version="1.0" encoding="utf-8"?>
<a:theme xmlns:a="http://schemas.openxmlformats.org/drawingml/2006/main" name="1_AHFC_PPT TEMPLATE 082911">
  <a:themeElements>
    <a:clrScheme name="AHFC Brand">
      <a:dk1>
        <a:srgbClr val="000000"/>
      </a:dk1>
      <a:lt1>
        <a:sysClr val="window" lastClr="FFFFFF"/>
      </a:lt1>
      <a:dk2>
        <a:srgbClr val="000000"/>
      </a:dk2>
      <a:lt2>
        <a:srgbClr val="F8F8F8"/>
      </a:lt2>
      <a:accent1>
        <a:srgbClr val="0046AE"/>
      </a:accent1>
      <a:accent2>
        <a:srgbClr val="B4D6F1"/>
      </a:accent2>
      <a:accent3>
        <a:srgbClr val="002B5C"/>
      </a:accent3>
      <a:accent4>
        <a:srgbClr val="808080"/>
      </a:accent4>
      <a:accent5>
        <a:srgbClr val="5F5F5F"/>
      </a:accent5>
      <a:accent6>
        <a:srgbClr val="4D4D4D"/>
      </a:accent6>
      <a:hlink>
        <a:srgbClr val="5F5F5F"/>
      </a:hlink>
      <a:folHlink>
        <a:srgbClr val="919191"/>
      </a:folHlink>
    </a:clrScheme>
    <a:fontScheme name="AHFC Brand">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defPPr>
      </a:lst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ergy from the Sun Presentation  -  Compatibility Mode" id="{5079B74F-29EE-3949-B222-60C26385C49E}" vid="{CC8F327E-4E2C-4446-A693-58140FD8FA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22743</TotalTime>
  <Words>2830</Words>
  <Application>Microsoft Macintosh PowerPoint</Application>
  <PresentationFormat>Widescreen</PresentationFormat>
  <Paragraphs>350</Paragraphs>
  <Slides>40</Slides>
  <Notes>38</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.SF NS Symbols Regular</vt:lpstr>
      <vt:lpstr>Arial</vt:lpstr>
      <vt:lpstr>Calibri</vt:lpstr>
      <vt:lpstr>Circular Std Book</vt:lpstr>
      <vt:lpstr>Corbel</vt:lpstr>
      <vt:lpstr>Franklin Gothic Demi</vt:lpstr>
      <vt:lpstr>Helvetica Neue Medium</vt:lpstr>
      <vt:lpstr>Wingdings</vt:lpstr>
      <vt:lpstr>1_AHFC_PPT TEMPLATE 082911</vt:lpstr>
      <vt:lpstr>Default Design</vt:lpstr>
      <vt:lpstr>Energy Saving Tips: Winter Edition</vt:lpstr>
      <vt:lpstr>Land Acknowledgement</vt:lpstr>
      <vt:lpstr>About REAP</vt:lpstr>
      <vt:lpstr>Outline</vt:lpstr>
      <vt:lpstr>Energy Efficiency &amp; Conservation</vt:lpstr>
      <vt:lpstr>Remember: The cheapest fuel is the fuel you never have to use! </vt:lpstr>
      <vt:lpstr>Energy Saving Tips</vt:lpstr>
      <vt:lpstr>Heating</vt:lpstr>
      <vt:lpstr>PowerPoint Presentation</vt:lpstr>
      <vt:lpstr>You can:</vt:lpstr>
      <vt:lpstr>Thermostats</vt:lpstr>
      <vt:lpstr>INSULATION &amp; AIR SEALING</vt:lpstr>
      <vt:lpstr>You can:</vt:lpstr>
      <vt:lpstr>A contractor can:</vt:lpstr>
      <vt:lpstr>PowerPoint Presentation</vt:lpstr>
      <vt:lpstr>WATER</vt:lpstr>
      <vt:lpstr>You can: turn down the heat!</vt:lpstr>
      <vt:lpstr>You can:</vt:lpstr>
      <vt:lpstr>ELECTRICITY</vt:lpstr>
      <vt:lpstr>Example bill</vt:lpstr>
      <vt:lpstr>Example bill</vt:lpstr>
      <vt:lpstr>Lighting You can:</vt:lpstr>
      <vt:lpstr>Incandescent vs LED</vt:lpstr>
      <vt:lpstr>Fast math! How much would it cost to run a light bulb for 8 hours a day for one year?</vt:lpstr>
      <vt:lpstr>Electronics You can:</vt:lpstr>
      <vt:lpstr>Electronics Use timers!</vt:lpstr>
      <vt:lpstr>PowerPoint Presentation</vt:lpstr>
      <vt:lpstr>What did you just tell me?</vt:lpstr>
      <vt:lpstr>Energy conservation is free!</vt:lpstr>
      <vt:lpstr>Efficiency may cost you $$ up front, but will save you in the long run</vt:lpstr>
      <vt:lpstr>Simple payback</vt:lpstr>
      <vt:lpstr>You can’t manage what you don’t measure</vt:lpstr>
      <vt:lpstr>ENERGY ASSESSMENT TOOL</vt:lpstr>
      <vt:lpstr>Home Energy Assessment Tool</vt:lpstr>
      <vt:lpstr>PowerPoint Presentation</vt:lpstr>
      <vt:lpstr>Additional Resources</vt:lpstr>
      <vt:lpstr>In conclusion</vt:lpstr>
      <vt:lpstr>Koyuk Malemute School</vt:lpstr>
      <vt:lpstr>Talkeetna School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McKeown</dc:creator>
  <cp:lastModifiedBy>Colleen Fisk</cp:lastModifiedBy>
  <cp:revision>697</cp:revision>
  <cp:lastPrinted>2016-09-16T15:34:12Z</cp:lastPrinted>
  <dcterms:created xsi:type="dcterms:W3CDTF">2013-03-19T22:16:55Z</dcterms:created>
  <dcterms:modified xsi:type="dcterms:W3CDTF">2021-12-16T03:16:57Z</dcterms:modified>
</cp:coreProperties>
</file>