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6" r:id="rId3"/>
    <p:sldId id="262" r:id="rId4"/>
    <p:sldId id="260" r:id="rId5"/>
    <p:sldId id="265" r:id="rId6"/>
    <p:sldId id="266" r:id="rId7"/>
    <p:sldId id="267" r:id="rId8"/>
    <p:sldId id="271" r:id="rId9"/>
    <p:sldId id="268" r:id="rId10"/>
    <p:sldId id="269" r:id="rId11"/>
    <p:sldId id="270" r:id="rId12"/>
    <p:sldId id="272" r:id="rId13"/>
    <p:sldId id="273" r:id="rId14"/>
    <p:sldId id="274" r:id="rId15"/>
    <p:sldId id="261" r:id="rId16"/>
    <p:sldId id="264" r:id="rId17"/>
    <p:sldId id="277" r:id="rId18"/>
    <p:sldId id="275" r:id="rId19"/>
    <p:sldId id="276" r:id="rId20"/>
    <p:sldId id="279" r:id="rId21"/>
    <p:sldId id="278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2" autoAdjust="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2692AC-ABE2-4B48-8CBF-690408C17AAD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9370B7-7E4F-4B38-8514-2EF298127F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47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CD3D4-428A-443F-A9F4-D25B64B5B206}" type="datetimeFigureOut">
              <a:rPr lang="en-US" smtClean="0"/>
              <a:t>1/30/2023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F36AC-1D91-490E-BF12-5B40A2160F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89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F36AC-1D91-490E-BF12-5B40A2160F4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632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561CB-291E-418B-8E73-29D9BB2B68F5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20C9-8A5B-4B2B-9A4E-E560EF16BBD2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C302-7B51-4F4C-8621-78B83CE7C009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386D8-7804-4837-9275-D266D33A364F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AF4C-B33F-477C-8DE6-6396BB3006B0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9D8D-AA1F-4BF3-BE8A-AFDA764BE6CD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66AE-9113-43A5-8F5C-926D60D567E9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BDD1-7B3D-4DAF-8AB9-E31277855EB5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73ED5-3D81-4C16-861F-B974D5C8194E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2FBB-5808-479D-AD8E-33BDF6015CF8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6F291-E22C-4A82-8C0D-B24B8B5C0C40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30FB-EFEB-4328-9238-725C63882940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0B29-4D9B-47A1-BC5E-A2C445056041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CB170-CE13-479D-95C8-E30EE000700B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8EB436-3EDE-48E4-B02C-D983551DFF06}" type="datetime1">
              <a:rPr lang="en-US" smtClean="0"/>
              <a:t>1/30/2023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5DB38D-0843-48D3-92AA-E5F011E1CF8D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3" r:id="rId13"/>
    <p:sldLayoutId id="2147483674" r:id="rId1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581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Power Cost Equalization</a:t>
            </a:r>
            <a:br>
              <a:rPr lang="en-US" dirty="0"/>
            </a:br>
            <a:r>
              <a:rPr lang="en-US" dirty="0"/>
              <a:t>(PCE)</a:t>
            </a:r>
            <a:br>
              <a:rPr lang="en-US" dirty="0"/>
            </a:br>
            <a:r>
              <a:rPr lang="en-US" dirty="0"/>
              <a:t>Non-Regulated Utilities</a:t>
            </a:r>
            <a:br>
              <a:rPr lang="en-US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24400" y="5692737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Brenda Cox,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Regulatory Commission of Alaska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and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Office Supplies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Postage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Office Rent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Travel (related to utility business)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Training (related to utility business)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Bad Debt Expense (Customer Account)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RCA Fees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069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>
            <a:normAutofit fontScale="90000"/>
          </a:bodyPr>
          <a:lstStyle/>
          <a:p>
            <a:r>
              <a:rPr lang="en-US" dirty="0"/>
              <a:t>General and Administrative - 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Telephone/Internet/Fax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Bank Charges for credit card usage or monthly fees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Dues and Fees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0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Interest Expense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002" y="2234819"/>
            <a:ext cx="8305800" cy="37338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Interest on Fuel Loan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Interest on Loan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50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Depreciation and Amortization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Depreciation rates in accordance with Rural Electrification Administration guidelines that were in effect as of January 1, 1988.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Depreciation is not allowed on Plant purchased with Grants or non-utility money.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Major Overhauls must be amortized.                        (3 AAC 52.630)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03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Non-Eligible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 not include the following costs: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Avoidable Costs – late fees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Lobbying Costs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Donations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Grant Funded Assets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 &amp; R Accounts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Future Fuel Accounts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Membership Dues related to Lobbying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Coffee/Food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532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PCE Annual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077200" cy="28651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Report ALL allowable costs paid by the utility.</a:t>
            </a:r>
          </a:p>
          <a:p>
            <a:pPr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Costs have to be supportable.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Efficiency and Line Loss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Accurate Meter Readings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Writing Down Correct Meter Reading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Reporting the Correct Meter Reading on        Annual Report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Efficiency and Line Loss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u="sng" dirty="0">
                <a:latin typeface="Arial" pitchFamily="34" charset="0"/>
                <a:cs typeface="Arial" pitchFamily="34" charset="0"/>
              </a:rPr>
              <a:t>Efficiency Standard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If a Utility doesn’t meet its efficiency standard (kWh Generated/ gallons consumed) the gallons consumed are reduced so the calculation meets the standard.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Reducing gallons consumed lowers the         Fuel Cost.</a:t>
            </a:r>
          </a:p>
          <a:p>
            <a:pPr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112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Efficiency and Line Loss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u="sng" dirty="0">
                <a:latin typeface="Arial" pitchFamily="34" charset="0"/>
                <a:cs typeface="Arial" pitchFamily="34" charset="0"/>
              </a:rPr>
              <a:t>Line Loss Standard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If a Utility doesn’t meet the Line Loss standard of 12%. (kWh Generated or Purchased, from whatever source – (kWh Sold + Station Service)/ kWh Generated or purchased, from whatever source) the kWh Sold is increased  to meet the Standard.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If the kWh Sold is increased the Non-Fuel costs per kWh decrease.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434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Efficiency and Line Loss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077200" cy="36576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Adjustments made to meet either the Efficiency or Line Loss Standard lower the per kWh cost.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This may lower the PCE level.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Rate based or Cost based PCE levels.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6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0"/>
            <a:ext cx="7851648" cy="4876800"/>
          </a:xfrm>
        </p:spPr>
        <p:txBody>
          <a:bodyPr>
            <a:normAutofit/>
          </a:bodyPr>
          <a:lstStyle/>
          <a:p>
            <a:pPr algn="ctr"/>
            <a:r>
              <a:rPr lang="en-US" sz="5000" u="sng" dirty="0">
                <a:solidFill>
                  <a:schemeClr val="tx1">
                    <a:lumMod val="85000"/>
                  </a:schemeClr>
                </a:solidFill>
              </a:rPr>
              <a:t>Non-Fuel Costs:</a:t>
            </a:r>
            <a:br>
              <a:rPr lang="en-US" sz="5000" u="sng" dirty="0">
                <a:solidFill>
                  <a:schemeClr val="tx1">
                    <a:lumMod val="85000"/>
                  </a:schemeClr>
                </a:solidFill>
              </a:rPr>
            </a:br>
            <a:r>
              <a:rPr lang="en-US" sz="5000" dirty="0"/>
              <a:t>The Importance of Accurate Recordkeeping, Meter Reading, and Reporting.</a:t>
            </a:r>
            <a:br>
              <a:rPr lang="en-US" sz="5000" dirty="0"/>
            </a:br>
            <a:br>
              <a:rPr lang="en-US" sz="4800" dirty="0"/>
            </a:br>
            <a:r>
              <a:rPr lang="en-US" sz="6000" dirty="0"/>
              <a:t>				</a:t>
            </a:r>
            <a:endParaRPr lang="en-US" sz="1600" dirty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PCE Annual Report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077200" cy="36576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 Utility can Request a Review of its PCE Annual Report.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Read the Memo that is enclosed with the Letter Order you receive after the review.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If something doesn’t look right contact us.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91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9649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PCE Annual Report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0" y="2599362"/>
            <a:ext cx="3657600" cy="3581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&lt;strong&gt;Questions&lt;/strong&g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161" y="2286000"/>
            <a:ext cx="4097257" cy="3352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4495800" cy="36576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Have Questions?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Need Help?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Call or Email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907-263-2131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Brenda.Cox@Alaska.gov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8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PCE Levels are Based on 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514600"/>
            <a:ext cx="8382000" cy="37795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Non-Fuel Costs Reported on PCE Annual Report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Meeting Efficiency and Line Loss Standards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Fuel and Purchased Power Costs reported on the Fuel and Purchased Power Cost Report Form</a:t>
            </a:r>
          </a:p>
          <a:p>
            <a:pPr marL="514350" indent="-51435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Preparing for PCE Reports Begins With: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576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Accurate Bookkeeping</a:t>
            </a:r>
          </a:p>
          <a:p>
            <a:pPr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Accurate Meter Reading/Reporting</a:t>
            </a:r>
          </a:p>
          <a:p>
            <a:pPr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Organized Filing/Storage of Invoices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Reporting All Eligible Costs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Non-Fuel Costs/ PCE Annual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077200" cy="3733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Income Statement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Operating Revenues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Personnel Expenses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Operating Expenses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General and Administrative Expenses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Depreciation Expense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Interest Expense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1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Personnel Expenses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en-US" sz="2800" dirty="0">
                <a:latin typeface="Arial" charset="0"/>
              </a:rPr>
              <a:t>Wages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defRPr/>
            </a:pPr>
            <a:r>
              <a:rPr lang="en-US" dirty="0">
                <a:latin typeface="Arial" charset="0"/>
              </a:rPr>
              <a:t>May involve an allocation (city owned)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en-US" sz="2800" dirty="0">
                <a:latin typeface="Arial" charset="0"/>
              </a:rPr>
              <a:t>Employer Portion of Payroll Taxes 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en-US" dirty="0">
                <a:latin typeface="Arial" charset="0"/>
              </a:rPr>
              <a:t>FICA, Medicare, FUTA, and ESC</a:t>
            </a:r>
          </a:p>
          <a:p>
            <a:pPr marL="274320" lvl="1" indent="-274320">
              <a:lnSpc>
                <a:spcPct val="110000"/>
              </a:lnSpc>
              <a:spcAft>
                <a:spcPts val="600"/>
              </a:spcAft>
              <a:buClr>
                <a:schemeClr val="accent3"/>
              </a:buClr>
              <a:buSzPct val="95000"/>
              <a:defRPr/>
            </a:pPr>
            <a:r>
              <a:rPr lang="en-US" sz="2800" dirty="0">
                <a:latin typeface="Arial" charset="0"/>
              </a:rPr>
              <a:t>Workers Compensation</a:t>
            </a:r>
          </a:p>
          <a:p>
            <a:pPr marL="274320" lvl="1" indent="-274320">
              <a:lnSpc>
                <a:spcPct val="110000"/>
              </a:lnSpc>
              <a:spcAft>
                <a:spcPts val="600"/>
              </a:spcAft>
              <a:buClr>
                <a:schemeClr val="accent3"/>
              </a:buClr>
              <a:buSzPct val="95000"/>
              <a:defRPr/>
            </a:pPr>
            <a:r>
              <a:rPr lang="en-US" sz="2800" dirty="0">
                <a:latin typeface="Arial" charset="0"/>
              </a:rPr>
              <a:t>PERS, Health Insurance, or Casual Labor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90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Expenses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Generator Oil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Generator Filters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Generator Repairs/Maintenance                   (Parts &amp; Freight)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Equipment Rental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18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Expenses - 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Fuel and Maintenance for Work Vehicles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Rental 4 Wheeler or Snow Machine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55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and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Outside Professional Services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Accountants/ Bookkeepers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Lawyers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Engineers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Consultants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B38D-0843-48D3-92AA-E5F011E1CF8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19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2176</TotalTime>
  <Words>618</Words>
  <Application>Microsoft Office PowerPoint</Application>
  <PresentationFormat>On-screen Show (4:3)</PresentationFormat>
  <Paragraphs>135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Constantia</vt:lpstr>
      <vt:lpstr>Wingdings 2</vt:lpstr>
      <vt:lpstr>Flow</vt:lpstr>
      <vt:lpstr>Power Cost Equalization (PCE) Non-Regulated Utilities </vt:lpstr>
      <vt:lpstr>Non-Fuel Costs: The Importance of Accurate Recordkeeping, Meter Reading, and Reporting.      </vt:lpstr>
      <vt:lpstr>PCE Levels are Based on :</vt:lpstr>
      <vt:lpstr>Preparing for PCE Reports Begins With:</vt:lpstr>
      <vt:lpstr>Non-Fuel Costs/ PCE Annual Report</vt:lpstr>
      <vt:lpstr>Personnel Expenses</vt:lpstr>
      <vt:lpstr>Operating Expenses</vt:lpstr>
      <vt:lpstr>Operating Expenses - Other</vt:lpstr>
      <vt:lpstr>General and Administration</vt:lpstr>
      <vt:lpstr>General and Administration</vt:lpstr>
      <vt:lpstr>General and Administrative - Other</vt:lpstr>
      <vt:lpstr>Interest Expense</vt:lpstr>
      <vt:lpstr>Depreciation and Amortization</vt:lpstr>
      <vt:lpstr>Non-Eligible Costs</vt:lpstr>
      <vt:lpstr>PCE Annual Report</vt:lpstr>
      <vt:lpstr>Efficiency and Line Loss Standards</vt:lpstr>
      <vt:lpstr>Efficiency and Line Loss Standards</vt:lpstr>
      <vt:lpstr>Efficiency and Line Loss Standards</vt:lpstr>
      <vt:lpstr>Efficiency and Line Loss Standards</vt:lpstr>
      <vt:lpstr>The PCE Annual Report Review</vt:lpstr>
      <vt:lpstr>PCE Annual Report</vt:lpstr>
    </vt:vector>
  </TitlesOfParts>
  <Company>State of Alaska RCA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Cost Equalization</dc:title>
  <dc:creator>RCA-User</dc:creator>
  <cp:lastModifiedBy>Cox, Brenda K (RCA)</cp:lastModifiedBy>
  <cp:revision>116</cp:revision>
  <cp:lastPrinted>2018-01-31T22:38:13Z</cp:lastPrinted>
  <dcterms:created xsi:type="dcterms:W3CDTF">2016-04-08T20:16:37Z</dcterms:created>
  <dcterms:modified xsi:type="dcterms:W3CDTF">2023-01-30T23:32:44Z</dcterms:modified>
</cp:coreProperties>
</file>