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Red Hat Display" charset="1" panose="02010503040201060303"/>
      <p:regular r:id="rId10"/>
    </p:embeddedFont>
    <p:embeddedFont>
      <p:font typeface="Red Hat Display Bold" charset="1" panose="020108030402010603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VAGXmJ2DIFM.mp4" Type="http://schemas.openxmlformats.org/officeDocument/2006/relationships/video"/><Relationship Id="rId4" Target="../media/VAGXmJ2DIFM.mp4" Type="http://schemas.microsoft.com/office/2007/relationships/media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8C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73005" y="193188"/>
            <a:ext cx="12941991" cy="9900623"/>
          </a:xfrm>
          <a:custGeom>
            <a:avLst/>
            <a:gdLst/>
            <a:ahLst/>
            <a:cxnLst/>
            <a:rect r="r" b="b" t="t" l="l"/>
            <a:pathLst>
              <a:path h="9900623" w="12941991">
                <a:moveTo>
                  <a:pt x="0" y="0"/>
                </a:moveTo>
                <a:lnTo>
                  <a:pt x="12941990" y="0"/>
                </a:lnTo>
                <a:lnTo>
                  <a:pt x="12941990" y="9900624"/>
                </a:lnTo>
                <a:lnTo>
                  <a:pt x="0" y="9900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8C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91089" y="148899"/>
            <a:ext cx="12305822" cy="10138101"/>
            <a:chOff x="0" y="0"/>
            <a:chExt cx="16407763" cy="135174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07763" cy="11649512"/>
            </a:xfrm>
            <a:custGeom>
              <a:avLst/>
              <a:gdLst/>
              <a:ahLst/>
              <a:cxnLst/>
              <a:rect r="r" b="b" t="t" l="l"/>
              <a:pathLst>
                <a:path h="11649512" w="16407763">
                  <a:moveTo>
                    <a:pt x="0" y="0"/>
                  </a:moveTo>
                  <a:lnTo>
                    <a:pt x="16407763" y="0"/>
                  </a:lnTo>
                  <a:lnTo>
                    <a:pt x="16407763" y="11649512"/>
                  </a:lnTo>
                  <a:lnTo>
                    <a:pt x="0" y="1164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1886968" y="4572244"/>
              <a:ext cx="5975647" cy="4902662"/>
              <a:chOff x="0" y="0"/>
              <a:chExt cx="916013" cy="75153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16013" cy="751534"/>
              </a:xfrm>
              <a:custGeom>
                <a:avLst/>
                <a:gdLst/>
                <a:ahLst/>
                <a:cxnLst/>
                <a:rect r="r" b="b" t="t" l="l"/>
                <a:pathLst>
                  <a:path h="751534" w="916013">
                    <a:moveTo>
                      <a:pt x="16241" y="0"/>
                    </a:moveTo>
                    <a:lnTo>
                      <a:pt x="899773" y="0"/>
                    </a:lnTo>
                    <a:cubicBezTo>
                      <a:pt x="908742" y="0"/>
                      <a:pt x="916013" y="7271"/>
                      <a:pt x="916013" y="16241"/>
                    </a:cubicBezTo>
                    <a:lnTo>
                      <a:pt x="916013" y="735294"/>
                    </a:lnTo>
                    <a:cubicBezTo>
                      <a:pt x="916013" y="744263"/>
                      <a:pt x="908742" y="751534"/>
                      <a:pt x="899773" y="751534"/>
                    </a:cubicBezTo>
                    <a:lnTo>
                      <a:pt x="16241" y="751534"/>
                    </a:lnTo>
                    <a:cubicBezTo>
                      <a:pt x="7271" y="751534"/>
                      <a:pt x="0" y="744263"/>
                      <a:pt x="0" y="735294"/>
                    </a:cubicBezTo>
                    <a:lnTo>
                      <a:pt x="0" y="16241"/>
                    </a:lnTo>
                    <a:cubicBezTo>
                      <a:pt x="0" y="7271"/>
                      <a:pt x="7271" y="0"/>
                      <a:pt x="16241" y="0"/>
                    </a:cubicBezTo>
                    <a:close/>
                  </a:path>
                </a:pathLst>
              </a:custGeom>
              <a:solidFill>
                <a:srgbClr val="CCDFF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9525"/>
                <a:ext cx="916013" cy="761059"/>
              </a:xfrm>
              <a:prstGeom prst="rect">
                <a:avLst/>
              </a:prstGeom>
            </p:spPr>
            <p:txBody>
              <a:bodyPr anchor="ctr" rtlCol="false" tIns="41776" lIns="41776" bIns="41776" rIns="41776"/>
              <a:lstStyle/>
              <a:p>
                <a:pPr algn="ctr">
                  <a:lnSpc>
                    <a:spcPts val="85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4362055" y="5236396"/>
              <a:ext cx="1025474" cy="635794"/>
            </a:xfrm>
            <a:custGeom>
              <a:avLst/>
              <a:gdLst/>
              <a:ahLst/>
              <a:cxnLst/>
              <a:rect r="r" b="b" t="t" l="l"/>
              <a:pathLst>
                <a:path h="635794" w="1025474">
                  <a:moveTo>
                    <a:pt x="0" y="0"/>
                  </a:moveTo>
                  <a:lnTo>
                    <a:pt x="1025474" y="0"/>
                  </a:lnTo>
                  <a:lnTo>
                    <a:pt x="1025474" y="635794"/>
                  </a:lnTo>
                  <a:lnTo>
                    <a:pt x="0" y="635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467017" y="6484456"/>
              <a:ext cx="4815549" cy="2065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spc="6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25 standard badges </a:t>
              </a:r>
              <a:r>
                <a:rPr lang="en-US" b="true" sz="3047" spc="60">
                  <a:solidFill>
                    <a:srgbClr val="000000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adapted for cold climate building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8545148" y="4572244"/>
              <a:ext cx="5975647" cy="4902662"/>
              <a:chOff x="0" y="0"/>
              <a:chExt cx="916013" cy="75153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16013" cy="751534"/>
              </a:xfrm>
              <a:custGeom>
                <a:avLst/>
                <a:gdLst/>
                <a:ahLst/>
                <a:cxnLst/>
                <a:rect r="r" b="b" t="t" l="l"/>
                <a:pathLst>
                  <a:path h="751534" w="916013">
                    <a:moveTo>
                      <a:pt x="16241" y="0"/>
                    </a:moveTo>
                    <a:lnTo>
                      <a:pt x="899773" y="0"/>
                    </a:lnTo>
                    <a:cubicBezTo>
                      <a:pt x="908742" y="0"/>
                      <a:pt x="916013" y="7271"/>
                      <a:pt x="916013" y="16241"/>
                    </a:cubicBezTo>
                    <a:lnTo>
                      <a:pt x="916013" y="735294"/>
                    </a:lnTo>
                    <a:cubicBezTo>
                      <a:pt x="916013" y="744263"/>
                      <a:pt x="908742" y="751534"/>
                      <a:pt x="899773" y="751534"/>
                    </a:cubicBezTo>
                    <a:lnTo>
                      <a:pt x="16241" y="751534"/>
                    </a:lnTo>
                    <a:cubicBezTo>
                      <a:pt x="7271" y="751534"/>
                      <a:pt x="0" y="744263"/>
                      <a:pt x="0" y="735294"/>
                    </a:cubicBezTo>
                    <a:lnTo>
                      <a:pt x="0" y="16241"/>
                    </a:lnTo>
                    <a:cubicBezTo>
                      <a:pt x="0" y="7271"/>
                      <a:pt x="7271" y="0"/>
                      <a:pt x="16241" y="0"/>
                    </a:cubicBezTo>
                    <a:close/>
                  </a:path>
                </a:pathLst>
              </a:custGeom>
              <a:solidFill>
                <a:srgbClr val="CCDFF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9525"/>
                <a:ext cx="916013" cy="761059"/>
              </a:xfrm>
              <a:prstGeom prst="rect">
                <a:avLst/>
              </a:prstGeom>
            </p:spPr>
            <p:txBody>
              <a:bodyPr anchor="ctr" rtlCol="false" tIns="41776" lIns="41776" bIns="41776" rIns="41776"/>
              <a:lstStyle/>
              <a:p>
                <a:pPr algn="ctr">
                  <a:lnSpc>
                    <a:spcPts val="85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1081060" y="5102382"/>
              <a:ext cx="903823" cy="903823"/>
            </a:xfrm>
            <a:custGeom>
              <a:avLst/>
              <a:gdLst/>
              <a:ahLst/>
              <a:cxnLst/>
              <a:rect r="r" b="b" t="t" l="l"/>
              <a:pathLst>
                <a:path h="903823" w="903823">
                  <a:moveTo>
                    <a:pt x="0" y="0"/>
                  </a:moveTo>
                  <a:lnTo>
                    <a:pt x="903822" y="0"/>
                  </a:lnTo>
                  <a:lnTo>
                    <a:pt x="903822" y="903822"/>
                  </a:lnTo>
                  <a:lnTo>
                    <a:pt x="0" y="903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749247" y="6474931"/>
              <a:ext cx="5604370" cy="2657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76"/>
                </a:lnSpc>
                <a:spcBef>
                  <a:spcPct val="0"/>
                </a:spcBef>
              </a:pPr>
              <a:r>
                <a:rPr lang="en-US" sz="2912" spc="58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mastery of online content </a:t>
              </a:r>
              <a:r>
                <a:rPr lang="en-US" sz="2912" spc="58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and completing the skill on site will </a:t>
              </a:r>
              <a:r>
                <a:rPr lang="en-US" b="true" sz="2912" spc="58">
                  <a:solidFill>
                    <a:srgbClr val="000000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earn a “badge”</a:t>
              </a:r>
              <a:r>
                <a:rPr lang="en-US" sz="2912" spc="58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315170" y="2361183"/>
              <a:ext cx="13777423" cy="1625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10"/>
                </a:lnSpc>
              </a:pPr>
              <a:r>
                <a:rPr lang="en-US" b="true" sz="3578" spc="71">
                  <a:solidFill>
                    <a:srgbClr val="000000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Online skills development for weatherization and energy efficiency installation tactics.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315170" y="9996156"/>
              <a:ext cx="13777423" cy="620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47"/>
                </a:lnSpc>
              </a:pPr>
              <a:r>
                <a:rPr lang="en-US" sz="2819" spc="56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visit cchrc.org/badges to learn more and enroll!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157415" y="370643"/>
              <a:ext cx="11623738" cy="887457"/>
              <a:chOff x="0" y="0"/>
              <a:chExt cx="3003550" cy="22931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003550" cy="229317"/>
              </a:xfrm>
              <a:custGeom>
                <a:avLst/>
                <a:gdLst/>
                <a:ahLst/>
                <a:cxnLst/>
                <a:rect r="r" b="b" t="t" l="l"/>
                <a:pathLst>
                  <a:path h="229317" w="3003550">
                    <a:moveTo>
                      <a:pt x="8349" y="0"/>
                    </a:moveTo>
                    <a:lnTo>
                      <a:pt x="2995201" y="0"/>
                    </a:lnTo>
                    <a:cubicBezTo>
                      <a:pt x="2999812" y="0"/>
                      <a:pt x="3003550" y="3738"/>
                      <a:pt x="3003550" y="8349"/>
                    </a:cubicBezTo>
                    <a:lnTo>
                      <a:pt x="3003550" y="220968"/>
                    </a:lnTo>
                    <a:cubicBezTo>
                      <a:pt x="3003550" y="225579"/>
                      <a:pt x="2999812" y="229317"/>
                      <a:pt x="2995201" y="229317"/>
                    </a:cubicBezTo>
                    <a:lnTo>
                      <a:pt x="8349" y="229317"/>
                    </a:lnTo>
                    <a:cubicBezTo>
                      <a:pt x="3738" y="229317"/>
                      <a:pt x="0" y="225579"/>
                      <a:pt x="0" y="220968"/>
                    </a:cubicBezTo>
                    <a:lnTo>
                      <a:pt x="0" y="8349"/>
                    </a:lnTo>
                    <a:cubicBezTo>
                      <a:pt x="0" y="3738"/>
                      <a:pt x="3738" y="0"/>
                      <a:pt x="8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9525"/>
                <a:ext cx="3003550" cy="238842"/>
              </a:xfrm>
              <a:prstGeom prst="rect">
                <a:avLst/>
              </a:prstGeom>
            </p:spPr>
            <p:txBody>
              <a:bodyPr anchor="ctr" rtlCol="false" tIns="24783" lIns="24783" bIns="24783" rIns="24783"/>
              <a:lstStyle/>
              <a:p>
                <a:pPr algn="ctr">
                  <a:lnSpc>
                    <a:spcPts val="85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3479780" y="484236"/>
              <a:ext cx="10979010" cy="660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10"/>
                </a:lnSpc>
              </a:pPr>
              <a:r>
                <a:rPr lang="en-US" sz="3007" b="true">
                  <a:solidFill>
                    <a:srgbClr val="313E5C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Cold Climate Weatherization Installer Badges 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4873348" y="11809685"/>
              <a:ext cx="6661066" cy="1707784"/>
            </a:xfrm>
            <a:custGeom>
              <a:avLst/>
              <a:gdLst/>
              <a:ahLst/>
              <a:cxnLst/>
              <a:rect r="r" b="b" t="t" l="l"/>
              <a:pathLst>
                <a:path h="1707784" w="6661066">
                  <a:moveTo>
                    <a:pt x="0" y="0"/>
                  </a:moveTo>
                  <a:lnTo>
                    <a:pt x="6661066" y="0"/>
                  </a:lnTo>
                  <a:lnTo>
                    <a:pt x="6661066" y="1707784"/>
                  </a:lnTo>
                  <a:lnTo>
                    <a:pt x="0" y="1707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8C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71145" y="1028700"/>
            <a:ext cx="1494571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598C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5743" y="767957"/>
            <a:ext cx="17136514" cy="869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4"/>
              </a:lnSpc>
            </a:pPr>
            <a:r>
              <a:rPr lang="en-US" sz="3245" b="true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Build smarter, build stronger—join the CCHRC Badges Program today!</a:t>
            </a:r>
          </a:p>
          <a:p>
            <a:pPr algn="l">
              <a:lnSpc>
                <a:spcPts val="3542"/>
              </a:lnSpc>
            </a:pPr>
          </a:p>
          <a:p>
            <a:pPr algn="l">
              <a:lnSpc>
                <a:spcPts val="5347"/>
              </a:lnSpc>
            </a:pPr>
            <a:r>
              <a:rPr lang="en-US" sz="4312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We’re looking for:</a:t>
            </a:r>
          </a:p>
          <a:p>
            <a:pPr algn="l" marL="862500" indent="-431250" lvl="1">
              <a:lnSpc>
                <a:spcPts val="4953"/>
              </a:lnSpc>
              <a:buFont typeface="Arial"/>
              <a:buChar char="•"/>
            </a:pP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</a:t>
            </a: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uilders</a:t>
            </a:r>
            <a:r>
              <a:rPr lang="en-US" sz="3994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to participate as Quality Control Inspectors (QCIs)</a:t>
            </a:r>
          </a:p>
          <a:p>
            <a:pPr algn="l" marL="862500" indent="-431250" lvl="1">
              <a:lnSpc>
                <a:spcPts val="4953"/>
              </a:lnSpc>
              <a:buFont typeface="Arial"/>
              <a:buChar char="•"/>
            </a:pP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</a:t>
            </a: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mployees</a:t>
            </a:r>
            <a:r>
              <a:rPr lang="en-US" sz="3994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to train as students and enhance their skills</a:t>
            </a:r>
          </a:p>
          <a:p>
            <a:pPr algn="l" marL="862500" indent="-431250" lvl="1">
              <a:lnSpc>
                <a:spcPts val="4953"/>
              </a:lnSpc>
              <a:buFont typeface="Arial"/>
              <a:buChar char="•"/>
            </a:pP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organizations</a:t>
            </a:r>
            <a:r>
              <a:rPr lang="en-US" sz="3994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that want to purchase </a:t>
            </a: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bulk deals</a:t>
            </a:r>
            <a:r>
              <a:rPr lang="en-US" sz="3994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or </a:t>
            </a:r>
            <a:r>
              <a:rPr lang="en-US" b="true" sz="3994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offer scholarships</a:t>
            </a:r>
            <a:r>
              <a:rPr lang="en-US" sz="3994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 </a:t>
            </a:r>
          </a:p>
          <a:p>
            <a:pPr algn="l">
              <a:lnSpc>
                <a:spcPts val="3148"/>
              </a:lnSpc>
            </a:pPr>
          </a:p>
          <a:p>
            <a:pPr algn="l">
              <a:lnSpc>
                <a:spcPts val="3542"/>
              </a:lnSpc>
            </a:pPr>
            <a:r>
              <a:rPr lang="en-US" sz="2856" b="true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Sign up before December 16th </a:t>
            </a:r>
          </a:p>
          <a:p>
            <a:pPr algn="l">
              <a:lnSpc>
                <a:spcPts val="3542"/>
              </a:lnSpc>
            </a:pPr>
            <a:r>
              <a:rPr lang="en-US" sz="2856" b="true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for our Early-Bird discount.</a:t>
            </a:r>
            <a:r>
              <a:rPr lang="en-US" sz="285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Only </a:t>
            </a:r>
          </a:p>
          <a:p>
            <a:pPr algn="l">
              <a:lnSpc>
                <a:spcPts val="3542"/>
              </a:lnSpc>
            </a:pPr>
            <a:r>
              <a:rPr lang="en-US" sz="285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$35 for access to all 25 badges. </a:t>
            </a:r>
          </a:p>
          <a:p>
            <a:pPr algn="l">
              <a:lnSpc>
                <a:spcPts val="3542"/>
              </a:lnSpc>
            </a:pPr>
            <a:r>
              <a:rPr lang="en-US" sz="285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Prices go back to $50 per person </a:t>
            </a:r>
          </a:p>
          <a:p>
            <a:pPr algn="l">
              <a:lnSpc>
                <a:spcPts val="3542"/>
              </a:lnSpc>
            </a:pPr>
            <a:r>
              <a:rPr lang="en-US" sz="285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on December 17th.</a:t>
            </a:r>
          </a:p>
          <a:p>
            <a:pPr algn="l">
              <a:lnSpc>
                <a:spcPts val="3542"/>
              </a:lnSpc>
            </a:pPr>
          </a:p>
          <a:p>
            <a:pPr algn="l">
              <a:lnSpc>
                <a:spcPts val="6022"/>
              </a:lnSpc>
            </a:pPr>
            <a:r>
              <a:rPr lang="en-US" sz="4856" b="true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Program launches December 9th!</a:t>
            </a:r>
          </a:p>
          <a:p>
            <a:pPr algn="l">
              <a:lnSpc>
                <a:spcPts val="3542"/>
              </a:lnSpc>
            </a:pPr>
          </a:p>
          <a:p>
            <a:pPr algn="l">
              <a:lnSpc>
                <a:spcPts val="3542"/>
              </a:lnSpc>
            </a:pPr>
            <a:r>
              <a:rPr lang="en-US" sz="285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Strengthen your team and </a:t>
            </a:r>
          </a:p>
          <a:p>
            <a:pPr algn="l">
              <a:lnSpc>
                <a:spcPts val="3542"/>
              </a:lnSpc>
            </a:pPr>
            <a:r>
              <a:rPr lang="en-US" sz="285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help grow Alaska’s workforce!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DAGXmFwhPzg</dc:identifier>
  <dcterms:modified xsi:type="dcterms:W3CDTF">2011-08-01T06:04:30Z</dcterms:modified>
  <cp:revision>1</cp:revision>
  <dc:title>Badges Presentation</dc:title>
</cp:coreProperties>
</file>